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99" r:id="rId3"/>
    <p:sldId id="306" r:id="rId4"/>
    <p:sldId id="307" r:id="rId5"/>
    <p:sldId id="314" r:id="rId6"/>
    <p:sldId id="308" r:id="rId7"/>
    <p:sldId id="309" r:id="rId8"/>
    <p:sldId id="315" r:id="rId9"/>
    <p:sldId id="312" r:id="rId10"/>
    <p:sldId id="310" r:id="rId11"/>
    <p:sldId id="304" r:id="rId1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difference between speed and velocity?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is the motion of two objects relative to each other described?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can an object’s momentum be </a:t>
            </a:r>
            <a:r>
              <a:rPr lang="en-US" sz="1800" dirty="0" smtClean="0">
                <a:latin typeface="Helvetica Light"/>
                <a:cs typeface="Helvetica Light"/>
              </a:rPr>
              <a:t>calculated?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0237"/>
            <a:ext cx="8229600" cy="125104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Momentum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>
                <a:latin typeface="Helvetica Light"/>
                <a:cs typeface="Helvetica Light"/>
              </a:rPr>
              <a:t>When two objects have the same velocity, the object with the larger mass has the larger momentum.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i="1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6240" y="268224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Light"/>
              </a:rPr>
              <a:t>For example, a 1,500-kg car traveling at 30 m/s east has a momentum of 45,000 </a:t>
            </a:r>
            <a:r>
              <a:rPr lang="en-US" dirty="0" smtClean="0">
                <a:latin typeface="Helvetica Light"/>
              </a:rPr>
              <a:t>kg • m/s </a:t>
            </a:r>
            <a:r>
              <a:rPr lang="en-US" dirty="0">
                <a:latin typeface="Helvetica Light"/>
              </a:rPr>
              <a:t>east. </a:t>
            </a:r>
          </a:p>
        </p:txBody>
      </p:sp>
    </p:spTree>
    <p:extLst>
      <p:ext uri="{BB962C8B-B14F-4D97-AF65-F5344CB8AC3E}">
        <p14:creationId xmlns:p14="http://schemas.microsoft.com/office/powerpoint/2010/main" val="5714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2735472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difference between speed and velocity?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How is the motion of two objects relative to each other described?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How can an object’s momentum be calculated?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873729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velocity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momentum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speed</a:t>
            </a: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velocity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momentum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6"/>
            <a:ext cx="8229600" cy="2863943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Velocity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i="1" dirty="0">
                <a:latin typeface="Helvetica Light"/>
                <a:cs typeface="Helvetica Light"/>
              </a:rPr>
              <a:t>Speed</a:t>
            </a:r>
            <a:r>
              <a:rPr lang="en-US" sz="1800" dirty="0">
                <a:latin typeface="Helvetica Light"/>
                <a:cs typeface="Helvetica Light"/>
              </a:rPr>
              <a:t> describes only how fast something is </a:t>
            </a:r>
            <a:r>
              <a:rPr lang="en-US" sz="1800" dirty="0" smtClean="0">
                <a:latin typeface="Helvetica Light"/>
                <a:cs typeface="Helvetica Light"/>
              </a:rPr>
              <a:t>moving.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To </a:t>
            </a:r>
            <a:r>
              <a:rPr lang="en-US" sz="1800" dirty="0">
                <a:latin typeface="Helvetica Light"/>
                <a:cs typeface="Helvetica Light"/>
              </a:rPr>
              <a:t>determine direction you need to know the </a:t>
            </a:r>
            <a:r>
              <a:rPr lang="en-US" sz="1800" i="1" dirty="0">
                <a:latin typeface="Helvetica Light"/>
                <a:cs typeface="Helvetica Light"/>
              </a:rPr>
              <a:t>velocity</a:t>
            </a:r>
            <a:r>
              <a:rPr lang="en-US" sz="1800" dirty="0">
                <a:latin typeface="Helvetica Light"/>
                <a:cs typeface="Helvetica Light"/>
              </a:rPr>
              <a:t>. 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>
                <a:latin typeface="Helvetica Light"/>
                <a:cs typeface="Helvetica"/>
              </a:rPr>
              <a:t>Velocity includes the speed of an object and the direction of its motion. 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i="1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6"/>
            <a:ext cx="8229600" cy="2863943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Relative Motion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If </a:t>
            </a:r>
            <a:r>
              <a:rPr lang="en-US" sz="1800" dirty="0">
                <a:latin typeface="Helvetica Light"/>
                <a:cs typeface="Helvetica Light"/>
              </a:rPr>
              <a:t>you are sitting in a chair reading this sentence, you are moving.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"/>
              </a:rPr>
              <a:t>You </a:t>
            </a:r>
            <a:r>
              <a:rPr lang="en-US" sz="1800" dirty="0">
                <a:latin typeface="Helvetica Light"/>
                <a:cs typeface="Helvetica"/>
              </a:rPr>
              <a:t>are not moving relative to your desk or your school building, but you are moving relative to the other planets in the solar system and the Sun. </a:t>
            </a:r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"/>
              </a:rPr>
              <a:t>The choice of a reference point affects how you describe motion.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"/>
              </a:rPr>
              <a:t>If the house is chosen as a reference point, how would you describe the motion of the car and hurricane below?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0" y="3700779"/>
            <a:ext cx="7931426" cy="254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6"/>
            <a:ext cx="8229600" cy="2863943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Relative Motion 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If the car is the reference point, how would you describe the motion of the hurricane and the house?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87" y="2616200"/>
            <a:ext cx="8249303" cy="257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6"/>
            <a:ext cx="8229600" cy="2863943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Momentum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>
                <a:latin typeface="Helvetica Light"/>
                <a:cs typeface="Helvetica Light"/>
              </a:rPr>
              <a:t>moving object has a property called momentum that is related to how much force is needed to change its </a:t>
            </a:r>
            <a:r>
              <a:rPr lang="en-US" sz="1800" dirty="0" smtClean="0">
                <a:latin typeface="Helvetica Light"/>
                <a:cs typeface="Helvetica Light"/>
              </a:rPr>
              <a:t>motion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>
                <a:latin typeface="Helvetica Light"/>
                <a:cs typeface="Helvetica"/>
              </a:rPr>
              <a:t>The </a:t>
            </a:r>
            <a:r>
              <a:rPr lang="en-US" sz="1800" b="1" dirty="0">
                <a:latin typeface="Helvetica Light"/>
                <a:cs typeface="Helvetica"/>
              </a:rPr>
              <a:t>momentum</a:t>
            </a:r>
            <a:r>
              <a:rPr lang="en-US" sz="1800" dirty="0">
                <a:latin typeface="Helvetica Light"/>
                <a:cs typeface="Helvetica"/>
              </a:rPr>
              <a:t> of an object is the product of its mass and velocity.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i="1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7"/>
            <a:ext cx="8229600" cy="125104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Momentum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>
                <a:latin typeface="Helvetica Light"/>
                <a:cs typeface="Helvetica Light"/>
              </a:rPr>
              <a:t>Momentum is given the symbol p and can be calculated with the following equation: 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i="1" dirty="0">
              <a:latin typeface="Helvetica Light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80" y="2366010"/>
            <a:ext cx="57054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74904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Light"/>
              </a:rPr>
              <a:t>The unit for momentum is kg · m/s.  Notice that momentum has a direction because velocity has a direction. </a:t>
            </a:r>
          </a:p>
        </p:txBody>
      </p:sp>
    </p:spTree>
    <p:extLst>
      <p:ext uri="{BB962C8B-B14F-4D97-AF65-F5344CB8AC3E}">
        <p14:creationId xmlns:p14="http://schemas.microsoft.com/office/powerpoint/2010/main" val="1444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MOMENTUM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3911334"/>
            <a:ext cx="3872752" cy="140038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Our answer makes sense because it is greater </a:t>
            </a:r>
            <a:r>
              <a:rPr lang="en-US" sz="1600" dirty="0" smtClean="0">
                <a:latin typeface="Helvetica Light"/>
                <a:cs typeface="Helvetica Light"/>
              </a:rPr>
              <a:t>than the </a:t>
            </a:r>
            <a:r>
              <a:rPr lang="en-US" sz="1600" dirty="0">
                <a:latin typeface="Helvetica Light"/>
                <a:cs typeface="Helvetica Light"/>
              </a:rPr>
              <a:t>momentum of a walking person, but </a:t>
            </a:r>
            <a:r>
              <a:rPr lang="en-US" sz="1600" dirty="0" smtClean="0">
                <a:latin typeface="Helvetica Light"/>
                <a:cs typeface="Helvetica Light"/>
              </a:rPr>
              <a:t>much smaller </a:t>
            </a:r>
            <a:r>
              <a:rPr lang="en-US" sz="1600" dirty="0">
                <a:latin typeface="Helvetica Light"/>
                <a:cs typeface="Helvetica Light"/>
              </a:rPr>
              <a:t>than the momentum of a car on the highway.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0"/>
            <a:ext cx="3512372" cy="1376979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At the end of a race, a sprinter with a mass </a:t>
            </a:r>
            <a:r>
              <a:rPr lang="en-US" sz="1600" dirty="0" smtClean="0">
                <a:latin typeface="Helvetica Light"/>
                <a:cs typeface="Helvetica Light"/>
              </a:rPr>
              <a:t>of 80.0 </a:t>
            </a:r>
            <a:r>
              <a:rPr lang="en-US" sz="1600" dirty="0">
                <a:latin typeface="Helvetica Light"/>
                <a:cs typeface="Helvetica Light"/>
              </a:rPr>
              <a:t>kg has a velocity of 10.0 m/s east. What is the sprinter’s momentum?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553260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1696"/>
              </p:ext>
            </p:extLst>
          </p:nvPr>
        </p:nvGraphicFramePr>
        <p:xfrm>
          <a:off x="381894" y="4280384"/>
          <a:ext cx="358767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607"/>
                <a:gridCol w="1506072"/>
              </a:tblGrid>
              <a:tr h="30237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5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mass: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 = 80.0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momentum: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p</a:t>
                      </a:r>
                      <a:endParaRPr lang="en-US" sz="1600" b="1" i="1" dirty="0">
                        <a:solidFill>
                          <a:srgbClr val="FF0337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velocity:                  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v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 = 10.0 m/s east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337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15754" y="1858410"/>
            <a:ext cx="3872752" cy="187743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>
                <a:latin typeface="Helvetica Light"/>
              </a:rPr>
              <a:t>p</a:t>
            </a:r>
            <a:r>
              <a:rPr lang="en-US" sz="1600" dirty="0">
                <a:latin typeface="Helvetica Light"/>
              </a:rPr>
              <a:t> = </a:t>
            </a:r>
            <a:r>
              <a:rPr lang="en-US" sz="1600" b="1" i="1" dirty="0">
                <a:latin typeface="Helvetica Light"/>
              </a:rPr>
              <a:t>mv </a:t>
            </a:r>
            <a:r>
              <a:rPr lang="en-US" sz="1600" dirty="0">
                <a:latin typeface="Helvetica Light"/>
              </a:rPr>
              <a:t>=</a:t>
            </a:r>
            <a:r>
              <a:rPr lang="en-US" sz="1600" b="1" i="1" dirty="0">
                <a:latin typeface="Helvetica Light"/>
              </a:rPr>
              <a:t> </a:t>
            </a:r>
            <a:r>
              <a:rPr lang="en-US" sz="1600" dirty="0">
                <a:latin typeface="Helvetica Light"/>
              </a:rPr>
              <a:t>(80.0 kg) × (10.0 m/s) </a:t>
            </a:r>
            <a:r>
              <a:rPr lang="en-US" sz="1600" dirty="0" smtClean="0">
                <a:latin typeface="Helvetica Light"/>
              </a:rPr>
              <a:t>east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/>
            <a:r>
              <a:rPr lang="en-US" sz="1600" b="1" i="1" dirty="0">
                <a:latin typeface="Helvetica Light"/>
              </a:rPr>
              <a:t>p = </a:t>
            </a:r>
            <a:r>
              <a:rPr lang="en-US" sz="1600" dirty="0">
                <a:latin typeface="Helvetica Light"/>
              </a:rPr>
              <a:t>(80.0 kg)(10.0 m/s) east </a:t>
            </a:r>
            <a:r>
              <a:rPr lang="en-US" sz="1600" dirty="0" smtClean="0">
                <a:latin typeface="Helvetica Light"/>
              </a:rPr>
              <a:t>                           </a:t>
            </a: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latin typeface="Helvetica Light"/>
              </a:rPr>
              <a:t>=</a:t>
            </a:r>
            <a:r>
              <a:rPr lang="en-US" sz="1600" b="1" i="1" dirty="0" smtClean="0">
                <a:latin typeface="Helvetica Light"/>
              </a:rPr>
              <a:t> </a:t>
            </a:r>
            <a:r>
              <a:rPr lang="en-US" sz="1600" b="1" dirty="0">
                <a:latin typeface="Helvetica Light"/>
              </a:rPr>
              <a:t>800.0 </a:t>
            </a:r>
            <a:r>
              <a:rPr lang="en-US" sz="1600" b="1" dirty="0" err="1">
                <a:latin typeface="Helvetica Light"/>
              </a:rPr>
              <a:t>kg·m</a:t>
            </a:r>
            <a:r>
              <a:rPr lang="en-US" sz="1600" b="1" dirty="0">
                <a:latin typeface="Helvetica Light"/>
              </a:rPr>
              <a:t>/s east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6836"/>
            <a:ext cx="8229600" cy="1860644"/>
          </a:xfrm>
        </p:spPr>
        <p:txBody>
          <a:bodyPr lIns="0" tIns="0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Momentum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What is the momentum of a car with a mass of 1,300 kg traveling north at a speed of 28 m/s?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b="1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800" b="1" dirty="0" smtClean="0">
                <a:latin typeface="Helvetica Light"/>
                <a:cs typeface="Helvetica"/>
              </a:rPr>
              <a:t>Identify the Unknown:</a:t>
            </a: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Velocity and Momentum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0440" y="2221468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"/>
              </a:rPr>
              <a:t>momentum: </a:t>
            </a:r>
            <a:r>
              <a:rPr lang="en-US" dirty="0" smtClean="0">
                <a:latin typeface="Helvetica Light"/>
                <a:cs typeface="Helvetica"/>
              </a:rPr>
              <a:t>	  </a:t>
            </a:r>
            <a:r>
              <a:rPr lang="en-US" i="1" dirty="0" smtClean="0">
                <a:latin typeface="Helvetica Light"/>
                <a:cs typeface="Helvetica"/>
              </a:rPr>
              <a:t>p</a:t>
            </a:r>
            <a:endParaRPr lang="en-US" i="1" dirty="0">
              <a:latin typeface="Helvetica Light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" y="2773680"/>
            <a:ext cx="272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 Light"/>
                <a:cs typeface="Helvetica Light"/>
              </a:rPr>
              <a:t>List the </a:t>
            </a:r>
            <a:r>
              <a:rPr lang="en-US" b="1" dirty="0" err="1">
                <a:latin typeface="Helvetica Light"/>
                <a:cs typeface="Helvetica Light"/>
              </a:rPr>
              <a:t>Knowns</a:t>
            </a:r>
            <a:r>
              <a:rPr lang="en-US" b="1" dirty="0">
                <a:latin typeface="Helvetica Light"/>
                <a:cs typeface="Helvetica Light"/>
              </a:rPr>
              <a:t>: </a:t>
            </a:r>
            <a:r>
              <a:rPr lang="en-US" dirty="0">
                <a:latin typeface="Helvetica Light"/>
                <a:cs typeface="Helvetica Light"/>
              </a:rPr>
              <a:t>		</a:t>
            </a:r>
            <a:r>
              <a:rPr lang="en-US" dirty="0" smtClean="0">
                <a:latin typeface="Helvetica Light"/>
                <a:cs typeface="Helvetica Light"/>
              </a:rPr>
              <a:t>	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0440" y="2740462"/>
            <a:ext cx="425196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 Light"/>
              </a:rPr>
              <a:t>mass: </a:t>
            </a:r>
            <a:r>
              <a:rPr lang="en-US" i="1" dirty="0">
                <a:latin typeface="Helvetica Light"/>
                <a:cs typeface="Helvetica Light"/>
              </a:rPr>
              <a:t>m</a:t>
            </a:r>
            <a:r>
              <a:rPr lang="en-US" dirty="0">
                <a:latin typeface="Helvetica Light"/>
                <a:cs typeface="Helvetica Light"/>
              </a:rPr>
              <a:t> </a:t>
            </a:r>
            <a:r>
              <a:rPr lang="en-US" dirty="0" smtClean="0">
                <a:latin typeface="Helvetica Light"/>
                <a:cs typeface="Helvetica Light"/>
              </a:rPr>
              <a:t>=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latin typeface="Helvetica Light"/>
                <a:cs typeface="Helvetica Light"/>
              </a:rPr>
              <a:t>velocity: </a:t>
            </a:r>
            <a:r>
              <a:rPr lang="en-US" i="1" dirty="0" smtClean="0">
                <a:latin typeface="Helvetica Light"/>
                <a:cs typeface="Helvetica Light"/>
              </a:rPr>
              <a:t>v </a:t>
            </a:r>
            <a:r>
              <a:rPr lang="en-US" dirty="0" smtClean="0">
                <a:latin typeface="Helvetica Light"/>
                <a:cs typeface="Helvetica Light"/>
              </a:rPr>
              <a:t>=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" y="3886200"/>
            <a:ext cx="254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8720" y="2729746"/>
            <a:ext cx="217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 Light"/>
              </a:rPr>
              <a:t>1,300 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13960" y="307395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 Light"/>
              </a:rPr>
              <a:t>28 </a:t>
            </a:r>
            <a:r>
              <a:rPr lang="en-US" dirty="0" smtClean="0">
                <a:latin typeface="Helvetica Light"/>
                <a:cs typeface="Helvetica Light"/>
              </a:rPr>
              <a:t>m/e north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" y="4542517"/>
            <a:ext cx="245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 smtClean="0">
                <a:latin typeface="Helvetica Light"/>
                <a:cs typeface="Helvetica Light"/>
              </a:rPr>
              <a:t>Solve </a:t>
            </a:r>
            <a:r>
              <a:rPr lang="en-US" b="1" dirty="0">
                <a:latin typeface="Helvetica Light"/>
                <a:cs typeface="Helvetica Light"/>
              </a:rPr>
              <a:t>the Problem:</a:t>
            </a:r>
            <a:r>
              <a:rPr lang="en-US" dirty="0">
                <a:latin typeface="Helvetica Light"/>
                <a:cs typeface="Helvetica Light"/>
              </a:rPr>
              <a:t>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" y="3908850"/>
            <a:ext cx="810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lvl="4">
              <a:spcAft>
                <a:spcPts val="300"/>
              </a:spcAft>
            </a:pPr>
            <a:r>
              <a:rPr lang="en-US" b="1" dirty="0" smtClean="0">
                <a:latin typeface="Helvetica Light"/>
                <a:cs typeface="Helvetica Light"/>
              </a:rPr>
              <a:t>Set </a:t>
            </a:r>
            <a:r>
              <a:rPr lang="en-US" b="1" dirty="0">
                <a:latin typeface="Helvetica Light"/>
                <a:cs typeface="Helvetica Light"/>
              </a:rPr>
              <a:t>up the </a:t>
            </a:r>
            <a:r>
              <a:rPr lang="en-US" b="1" dirty="0" smtClean="0">
                <a:latin typeface="Helvetica Light"/>
                <a:cs typeface="Helvetica Light"/>
              </a:rPr>
              <a:t>Problem:</a:t>
            </a:r>
            <a:r>
              <a:rPr lang="en-US" dirty="0" smtClean="0">
                <a:latin typeface="Helvetica Light"/>
                <a:cs typeface="Helvetica Light"/>
              </a:rPr>
              <a:t>   </a:t>
            </a:r>
            <a:r>
              <a:rPr lang="en-US" i="1" dirty="0" smtClean="0">
                <a:latin typeface="Helvetica Light"/>
                <a:cs typeface="Helvetica Light"/>
              </a:rPr>
              <a:t>p</a:t>
            </a:r>
            <a:r>
              <a:rPr lang="en-US" dirty="0" smtClean="0">
                <a:latin typeface="Helvetica Light"/>
                <a:cs typeface="Helvetica Light"/>
              </a:rPr>
              <a:t> </a:t>
            </a:r>
            <a:r>
              <a:rPr lang="en-US" dirty="0">
                <a:latin typeface="Helvetica Light"/>
                <a:cs typeface="Helvetica Light"/>
              </a:rPr>
              <a:t>= </a:t>
            </a:r>
            <a:r>
              <a:rPr lang="en-US" i="1" dirty="0">
                <a:latin typeface="Helvetica Light"/>
                <a:cs typeface="Helvetica Light"/>
              </a:rPr>
              <a:t>mv</a:t>
            </a:r>
            <a:r>
              <a:rPr lang="en-US" dirty="0">
                <a:latin typeface="Helvetica Light"/>
                <a:cs typeface="Helvetica Light"/>
              </a:rPr>
              <a:t> </a:t>
            </a:r>
            <a:r>
              <a:rPr lang="en-US" dirty="0" smtClean="0">
                <a:latin typeface="Helvetica Light"/>
                <a:cs typeface="Helvetica Light"/>
              </a:rPr>
              <a:t>=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88920" y="3886200"/>
            <a:ext cx="477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>
                <a:latin typeface="Helvetica Light"/>
                <a:cs typeface="Helvetica Light"/>
              </a:rPr>
              <a:t>	</a:t>
            </a:r>
            <a:r>
              <a:rPr lang="en-US" dirty="0">
                <a:latin typeface="Helvetica Light"/>
                <a:cs typeface="Helvetica Light"/>
              </a:rPr>
              <a:t> </a:t>
            </a:r>
            <a:r>
              <a:rPr lang="en-US" dirty="0" smtClean="0">
                <a:latin typeface="Helvetica Light"/>
                <a:cs typeface="Helvetica Light"/>
              </a:rPr>
              <a:t>     (</a:t>
            </a:r>
            <a:r>
              <a:rPr lang="en-US" dirty="0">
                <a:latin typeface="Helvetica Light"/>
                <a:cs typeface="Helvetica Light"/>
              </a:rPr>
              <a:t>1,300 kg) x (28 m/s) </a:t>
            </a:r>
            <a:r>
              <a:rPr lang="en-US" dirty="0" smtClean="0">
                <a:latin typeface="Helvetica Light"/>
                <a:cs typeface="Helvetica Light"/>
              </a:rPr>
              <a:t>north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7480" y="4542517"/>
            <a:ext cx="633984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i="1" dirty="0" smtClean="0">
                <a:latin typeface="Helvetica Light"/>
                <a:cs typeface="Helvetica Light"/>
              </a:rPr>
              <a:t>p</a:t>
            </a:r>
            <a:r>
              <a:rPr lang="en-US" dirty="0" smtClean="0">
                <a:latin typeface="Helvetica Light"/>
                <a:cs typeface="Helvetica Light"/>
              </a:rPr>
              <a:t> </a:t>
            </a:r>
            <a:r>
              <a:rPr lang="en-US" dirty="0">
                <a:latin typeface="Helvetica Light"/>
                <a:cs typeface="Helvetica Light"/>
              </a:rPr>
              <a:t>=  (</a:t>
            </a:r>
            <a:r>
              <a:rPr lang="en-US" dirty="0" smtClean="0">
                <a:latin typeface="Helvetica Light"/>
                <a:cs typeface="Helvetica Light"/>
              </a:rPr>
              <a:t>1,300 kg</a:t>
            </a:r>
            <a:r>
              <a:rPr lang="en-US" dirty="0">
                <a:latin typeface="Helvetica Light"/>
                <a:cs typeface="Helvetica Light"/>
              </a:rPr>
              <a:t>) x (28 m/s) north 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 Light"/>
              </a:rPr>
              <a:t>					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" y="4953997"/>
            <a:ext cx="879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>
                <a:latin typeface="Helvetica Light"/>
                <a:cs typeface="Helvetica Light"/>
              </a:rPr>
              <a:t>					   </a:t>
            </a:r>
            <a:r>
              <a:rPr lang="en-US" dirty="0" smtClean="0">
                <a:latin typeface="Helvetica Light"/>
                <a:cs typeface="Helvetica Light"/>
              </a:rPr>
              <a:t>= </a:t>
            </a:r>
            <a:r>
              <a:rPr lang="en-US" dirty="0">
                <a:latin typeface="Helvetica Light"/>
                <a:cs typeface="Helvetica Light"/>
              </a:rPr>
              <a:t>36,400 kg x m/s north</a:t>
            </a:r>
          </a:p>
        </p:txBody>
      </p:sp>
    </p:spTree>
    <p:extLst>
      <p:ext uri="{BB962C8B-B14F-4D97-AF65-F5344CB8AC3E}">
        <p14:creationId xmlns:p14="http://schemas.microsoft.com/office/powerpoint/2010/main" val="148270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/>
      <p:bldP spid="5" grpId="0"/>
      <p:bldP spid="7" grpId="0"/>
      <p:bldP spid="13" grpId="0"/>
      <p:bldP spid="20" grpId="0"/>
      <p:bldP spid="21" grpId="0"/>
      <p:bldP spid="22" grpId="0"/>
      <p:bldP spid="24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607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Sarah Hinds</cp:lastModifiedBy>
  <cp:revision>109</cp:revision>
  <cp:lastPrinted>2013-10-31T17:01:16Z</cp:lastPrinted>
  <dcterms:created xsi:type="dcterms:W3CDTF">2013-07-09T14:24:31Z</dcterms:created>
  <dcterms:modified xsi:type="dcterms:W3CDTF">2015-12-22T18:48:02Z</dcterms:modified>
</cp:coreProperties>
</file>