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4" r:id="rId2"/>
    <p:sldId id="263" r:id="rId3"/>
    <p:sldId id="272" r:id="rId4"/>
    <p:sldId id="294" r:id="rId5"/>
    <p:sldId id="264" r:id="rId6"/>
    <p:sldId id="296" r:id="rId7"/>
    <p:sldId id="265" r:id="rId8"/>
    <p:sldId id="295" r:id="rId9"/>
    <p:sldId id="297" r:id="rId10"/>
    <p:sldId id="298" r:id="rId11"/>
    <p:sldId id="299" r:id="rId12"/>
    <p:sldId id="266" r:id="rId13"/>
    <p:sldId id="267" r:id="rId14"/>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BF08"/>
    <a:srgbClr val="FFAC09"/>
    <a:srgbClr val="2DBBC2"/>
    <a:srgbClr val="2DBEC2"/>
    <a:srgbClr val="30C1C4"/>
    <a:srgbClr val="2EB7BB"/>
    <a:srgbClr val="9CCB0D"/>
    <a:srgbClr val="A6D70E"/>
    <a:srgbClr val="8DD705"/>
    <a:srgbClr val="86CB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1" d="100"/>
          <a:sy n="81" d="100"/>
        </p:scale>
        <p:origin x="-828"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175200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265114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3263555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621560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DF1B3-84ED-1A4A-A5E2-67B782020111}"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044766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CDF1B3-84ED-1A4A-A5E2-67B782020111}"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1022854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CDF1B3-84ED-1A4A-A5E2-67B782020111}" type="datetimeFigureOut">
              <a:rPr lang="en-US" smtClean="0"/>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4504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CDF1B3-84ED-1A4A-A5E2-67B782020111}" type="datetimeFigureOut">
              <a:rPr lang="en-US" smtClean="0"/>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399968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DF1B3-84ED-1A4A-A5E2-67B782020111}" type="datetimeFigureOut">
              <a:rPr lang="en-US" smtClean="0"/>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151852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DF1B3-84ED-1A4A-A5E2-67B782020111}"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637889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DF1B3-84ED-1A4A-A5E2-67B782020111}"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289132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DF1B3-84ED-1A4A-A5E2-67B782020111}" type="datetimeFigureOut">
              <a:rPr lang="en-US" smtClean="0"/>
              <a:t>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D8EA9-83C7-2A40-963C-9206A057D9F3}" type="slidenum">
              <a:rPr lang="en-US" smtClean="0"/>
              <a:t>‹#›</a:t>
            </a:fld>
            <a:endParaRPr lang="en-US"/>
          </a:p>
        </p:txBody>
      </p:sp>
    </p:spTree>
    <p:extLst>
      <p:ext uri="{BB962C8B-B14F-4D97-AF65-F5344CB8AC3E}">
        <p14:creationId xmlns:p14="http://schemas.microsoft.com/office/powerpoint/2010/main" val="79955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https://www.youtube.com/watch?v=l93-BkAJ3UY" TargetMode="Externa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solidFill>
                  <a:schemeClr val="tx1">
                    <a:lumMod val="65000"/>
                    <a:lumOff val="35000"/>
                  </a:schemeClr>
                </a:solidFill>
                <a:latin typeface="Helvetica Light"/>
                <a:cs typeface="Helvetica Light"/>
              </a:rPr>
              <a:t>Describing Motion</a:t>
            </a:r>
            <a:endParaRPr lang="en-US" sz="1200" dirty="0">
              <a:solidFill>
                <a:schemeClr val="tx1">
                  <a:lumMod val="65000"/>
                  <a:lumOff val="35000"/>
                </a:schemeClr>
              </a:solidFill>
              <a:latin typeface="Helvetica Light"/>
              <a:cs typeface="Helvetica Light"/>
            </a:endParaRPr>
          </a:p>
        </p:txBody>
      </p:sp>
      <p:sp>
        <p:nvSpPr>
          <p:cNvPr id="7"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1" name="Content Placeholder 2"/>
          <p:cNvSpPr txBox="1">
            <a:spLocks/>
          </p:cNvSpPr>
          <p:nvPr/>
        </p:nvSpPr>
        <p:spPr>
          <a:xfrm>
            <a:off x="457200" y="1125328"/>
            <a:ext cx="8229600" cy="4685576"/>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1000"/>
              </a:spcAft>
              <a:buFont typeface="Arial"/>
              <a:buNone/>
            </a:pPr>
            <a:r>
              <a:rPr lang="en-US" sz="2800" b="1" dirty="0" smtClean="0">
                <a:solidFill>
                  <a:srgbClr val="FFAC09"/>
                </a:solidFill>
                <a:latin typeface="Helvetica"/>
                <a:cs typeface="Helvetica"/>
              </a:rPr>
              <a:t>Vocabulary</a:t>
            </a:r>
          </a:p>
          <a:p>
            <a:pPr marL="0" indent="0">
              <a:spcAft>
                <a:spcPts val="1200"/>
              </a:spcAft>
              <a:buNone/>
            </a:pPr>
            <a:r>
              <a:rPr lang="en-US" sz="1800" b="1" dirty="0">
                <a:latin typeface="Helvetica"/>
                <a:cs typeface="Helvetica"/>
              </a:rPr>
              <a:t>Motion</a:t>
            </a:r>
            <a:r>
              <a:rPr lang="en-US" sz="1800" dirty="0">
                <a:latin typeface="Helvetica Light"/>
                <a:cs typeface="Helvetica Light"/>
              </a:rPr>
              <a:t>  is the change in an object’s position relative to a reference point</a:t>
            </a:r>
            <a:r>
              <a:rPr lang="en-US" sz="1800" dirty="0" smtClean="0">
                <a:latin typeface="Helvetica Light"/>
                <a:cs typeface="Helvetica Light"/>
              </a:rPr>
              <a:t>.</a:t>
            </a:r>
          </a:p>
          <a:p>
            <a:pPr marL="0" indent="0">
              <a:spcAft>
                <a:spcPts val="1200"/>
              </a:spcAft>
              <a:buNone/>
            </a:pPr>
            <a:r>
              <a:rPr lang="en-US" sz="1800" b="1" dirty="0" smtClean="0">
                <a:latin typeface="Helvetica Light"/>
                <a:cs typeface="Helvetica Light"/>
              </a:rPr>
              <a:t>Reference Point </a:t>
            </a:r>
            <a:r>
              <a:rPr lang="en-US" sz="1800" dirty="0" smtClean="0">
                <a:latin typeface="Helvetica Light"/>
                <a:cs typeface="Helvetica Light"/>
              </a:rPr>
              <a:t>is a nonmoving object that is used to compare motion</a:t>
            </a:r>
          </a:p>
          <a:p>
            <a:pPr marL="0" indent="0">
              <a:spcAft>
                <a:spcPts val="1200"/>
              </a:spcAft>
              <a:buNone/>
            </a:pPr>
            <a:r>
              <a:rPr lang="en-US" sz="1800" b="1" dirty="0" smtClean="0">
                <a:latin typeface="Helvetica Light"/>
                <a:cs typeface="Helvetica Light"/>
              </a:rPr>
              <a:t>Distance</a:t>
            </a:r>
            <a:r>
              <a:rPr lang="en-US" sz="1800" dirty="0" smtClean="0">
                <a:latin typeface="Helvetica Light"/>
                <a:cs typeface="Helvetica Light"/>
              </a:rPr>
              <a:t> is the amount of length between two points</a:t>
            </a:r>
            <a:endParaRPr lang="en-US" sz="1800" dirty="0">
              <a:latin typeface="Helvetica Light"/>
              <a:cs typeface="Helvetica Light"/>
            </a:endParaRPr>
          </a:p>
          <a:p>
            <a:pPr marL="0" indent="0">
              <a:spcAft>
                <a:spcPts val="1200"/>
              </a:spcAft>
              <a:buNone/>
            </a:pPr>
            <a:r>
              <a:rPr lang="en-US" sz="1800" b="1" dirty="0">
                <a:latin typeface="Helvetica"/>
                <a:cs typeface="Helvetica"/>
              </a:rPr>
              <a:t>Displacement</a:t>
            </a:r>
            <a:r>
              <a:rPr lang="en-US" sz="1800" dirty="0">
                <a:latin typeface="Helvetica Light"/>
                <a:cs typeface="Helvetica Light"/>
              </a:rPr>
              <a:t>  is the distance and direction of an object’s change in position.</a:t>
            </a:r>
          </a:p>
          <a:p>
            <a:pPr marL="0" indent="0">
              <a:buNone/>
            </a:pPr>
            <a:endParaRPr lang="en-US" sz="2400" dirty="0">
              <a:latin typeface="Helvetica Light"/>
              <a:cs typeface="Helvetica Light"/>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3231" y="3749497"/>
            <a:ext cx="4127744" cy="2635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57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836836"/>
            <a:ext cx="8229600" cy="2863943"/>
          </a:xfrm>
        </p:spPr>
        <p:txBody>
          <a:bodyPr lIns="0" tIns="0"/>
          <a:lstStyle/>
          <a:p>
            <a:pPr marL="0" indent="0">
              <a:spcAft>
                <a:spcPts val="300"/>
              </a:spcAft>
              <a:buNone/>
            </a:pPr>
            <a:r>
              <a:rPr lang="en-US" sz="2200" b="1" dirty="0" smtClean="0">
                <a:latin typeface="Helvetica"/>
                <a:cs typeface="Helvetica"/>
              </a:rPr>
              <a:t>Graphing Motion</a:t>
            </a:r>
          </a:p>
          <a:p>
            <a:pPr>
              <a:spcAft>
                <a:spcPts val="600"/>
              </a:spcAft>
            </a:pPr>
            <a:r>
              <a:rPr lang="en-US" sz="1800" dirty="0">
                <a:latin typeface="Helvetica Light"/>
                <a:cs typeface="Helvetica Light"/>
              </a:rPr>
              <a:t>Once the scales for each axis are in place, the data points can be plotted. </a:t>
            </a:r>
          </a:p>
          <a:p>
            <a:pPr>
              <a:spcAft>
                <a:spcPts val="1200"/>
              </a:spcAft>
            </a:pPr>
            <a:r>
              <a:rPr lang="en-US" sz="1800" dirty="0">
                <a:latin typeface="Helvetica Light"/>
                <a:cs typeface="Helvetica Light"/>
              </a:rPr>
              <a:t>After plotting the data points, draw a line connecting the points. </a:t>
            </a:r>
          </a:p>
          <a:p>
            <a:pPr marL="0" indent="0">
              <a:spcAft>
                <a:spcPts val="1200"/>
              </a:spcAft>
              <a:buNone/>
            </a:pPr>
            <a:endParaRPr lang="en-US" sz="1800" dirty="0" smtClean="0">
              <a:latin typeface="Helvetica Light"/>
              <a:cs typeface="Helvetica Light"/>
            </a:endParaRPr>
          </a:p>
        </p:txBody>
      </p:sp>
      <p:sp>
        <p:nvSpPr>
          <p:cNvPr id="9"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solidFill>
                  <a:schemeClr val="tx1">
                    <a:lumMod val="65000"/>
                    <a:lumOff val="35000"/>
                  </a:schemeClr>
                </a:solidFill>
                <a:latin typeface="Helvetica Light"/>
                <a:cs typeface="Helvetica Light"/>
              </a:rPr>
              <a:t>Describing Motion</a:t>
            </a:r>
            <a:endParaRPr lang="en-US" sz="1200" dirty="0">
              <a:solidFill>
                <a:schemeClr val="tx1">
                  <a:lumMod val="65000"/>
                  <a:lumOff val="35000"/>
                </a:schemeClr>
              </a:solidFill>
              <a:latin typeface="Helvetica Light"/>
              <a:cs typeface="Helvetica Light"/>
            </a:endParaRPr>
          </a:p>
        </p:txBody>
      </p:sp>
      <p:sp>
        <p:nvSpPr>
          <p:cNvPr id="10"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3741" y="2948739"/>
            <a:ext cx="4867795" cy="3105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6587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836836"/>
            <a:ext cx="8229600" cy="2863943"/>
          </a:xfrm>
        </p:spPr>
        <p:txBody>
          <a:bodyPr lIns="0" tIns="0"/>
          <a:lstStyle/>
          <a:p>
            <a:pPr marL="0" indent="0">
              <a:spcAft>
                <a:spcPts val="300"/>
              </a:spcAft>
              <a:buNone/>
            </a:pPr>
            <a:r>
              <a:rPr lang="en-US" sz="2200" b="1" dirty="0" smtClean="0">
                <a:latin typeface="Helvetica"/>
                <a:cs typeface="Helvetica"/>
              </a:rPr>
              <a:t>Speed on Distance-Time Graphs</a:t>
            </a:r>
          </a:p>
          <a:p>
            <a:pPr>
              <a:spcAft>
                <a:spcPts val="600"/>
              </a:spcAft>
            </a:pPr>
            <a:r>
              <a:rPr lang="en-US" sz="1800" dirty="0">
                <a:latin typeface="Helvetica Light"/>
                <a:cs typeface="Helvetica Light"/>
              </a:rPr>
              <a:t>The graph shows that the line representing the motion of the faster swimmer is steeper.</a:t>
            </a:r>
          </a:p>
          <a:p>
            <a:pPr>
              <a:spcAft>
                <a:spcPts val="600"/>
              </a:spcAft>
            </a:pPr>
            <a:r>
              <a:rPr lang="en-US" sz="1800" dirty="0" smtClean="0">
                <a:latin typeface="Helvetica Light"/>
                <a:cs typeface="Helvetica Light"/>
              </a:rPr>
              <a:t>An object’s speed is equal to the slope of the line on a distance-time graph.</a:t>
            </a:r>
          </a:p>
          <a:p>
            <a:pPr marL="0" indent="0">
              <a:spcAft>
                <a:spcPts val="1200"/>
              </a:spcAft>
              <a:buNone/>
            </a:pPr>
            <a:endParaRPr lang="en-US" sz="1800" dirty="0" smtClean="0">
              <a:latin typeface="Helvetica Light"/>
              <a:cs typeface="Helvetica Light"/>
            </a:endParaRPr>
          </a:p>
        </p:txBody>
      </p:sp>
      <p:sp>
        <p:nvSpPr>
          <p:cNvPr id="9"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solidFill>
                  <a:schemeClr val="tx1">
                    <a:lumMod val="65000"/>
                    <a:lumOff val="35000"/>
                  </a:schemeClr>
                </a:solidFill>
                <a:latin typeface="Helvetica Light"/>
                <a:cs typeface="Helvetica Light"/>
              </a:rPr>
              <a:t>Describing Motion</a:t>
            </a:r>
            <a:endParaRPr lang="en-US" sz="1200" dirty="0">
              <a:solidFill>
                <a:schemeClr val="tx1">
                  <a:lumMod val="65000"/>
                  <a:lumOff val="35000"/>
                </a:schemeClr>
              </a:solidFill>
              <a:latin typeface="Helvetica Light"/>
              <a:cs typeface="Helvetica Light"/>
            </a:endParaRPr>
          </a:p>
        </p:txBody>
      </p:sp>
      <p:sp>
        <p:nvSpPr>
          <p:cNvPr id="10"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777172"/>
            <a:ext cx="3595688" cy="3582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596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073912"/>
            <a:ext cx="8229600" cy="460248"/>
          </a:xfrm>
        </p:spPr>
        <p:txBody>
          <a:bodyPr lIns="0" tIns="0"/>
          <a:lstStyle/>
          <a:p>
            <a:pPr marL="0" indent="0">
              <a:buNone/>
            </a:pPr>
            <a:r>
              <a:rPr lang="en-US" sz="2200" b="1" dirty="0" smtClean="0">
                <a:latin typeface="Helvetica"/>
                <a:cs typeface="Helvetica"/>
              </a:rPr>
              <a:t>Changing Speed</a:t>
            </a:r>
          </a:p>
          <a:p>
            <a:pPr marL="0" indent="0">
              <a:buNone/>
            </a:pPr>
            <a:endParaRPr lang="en-US" sz="2400" dirty="0">
              <a:latin typeface="Helvetica Light"/>
              <a:cs typeface="Helvetica Light"/>
            </a:endParaRPr>
          </a:p>
        </p:txBody>
      </p:sp>
      <p:sp>
        <p:nvSpPr>
          <p:cNvPr id="8" name="Content Placeholder 2"/>
          <p:cNvSpPr txBox="1">
            <a:spLocks/>
          </p:cNvSpPr>
          <p:nvPr/>
        </p:nvSpPr>
        <p:spPr>
          <a:xfrm>
            <a:off x="457200" y="1537420"/>
            <a:ext cx="4108963" cy="4771996"/>
          </a:xfrm>
          <a:prstGeom prst="rect">
            <a:avLst/>
          </a:prstGeom>
        </p:spPr>
        <p:txBody>
          <a:bodyPr vert="horz" lIns="0" tIns="0" rIns="91440" bIns="45720" numCol="1"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1200"/>
              </a:spcAft>
              <a:buNone/>
            </a:pPr>
            <a:r>
              <a:rPr lang="en-US" sz="1800" dirty="0" smtClean="0">
                <a:latin typeface="Helvetica Light"/>
                <a:cs typeface="Helvetica Light"/>
              </a:rPr>
              <a:t>Usually speed is not constant. How does the slope of the graph change when you speed up and slow down? What happens to the graph when you travel at constant speed or stop?</a:t>
            </a:r>
          </a:p>
          <a:p>
            <a:pPr marL="0" indent="0">
              <a:spcAft>
                <a:spcPts val="1200"/>
              </a:spcAft>
              <a:buNone/>
            </a:pPr>
            <a:endParaRPr lang="en-US" sz="1800" dirty="0">
              <a:latin typeface="Helvetica Light"/>
              <a:cs typeface="Helvetica Light"/>
            </a:endParaRPr>
          </a:p>
          <a:p>
            <a:pPr marL="0" indent="0">
              <a:spcAft>
                <a:spcPts val="1200"/>
              </a:spcAft>
              <a:buNone/>
            </a:pPr>
            <a:endParaRPr lang="en-US" sz="1800" dirty="0" smtClean="0">
              <a:latin typeface="Helvetica Light"/>
              <a:cs typeface="Helvetica Light"/>
            </a:endParaRPr>
          </a:p>
          <a:p>
            <a:pPr marL="0" indent="0">
              <a:spcAft>
                <a:spcPts val="1200"/>
              </a:spcAft>
              <a:buNone/>
            </a:pPr>
            <a:r>
              <a:rPr lang="en-US" sz="1800" b="1" dirty="0" smtClean="0">
                <a:latin typeface="Helvetica Light"/>
                <a:cs typeface="Helvetica Light"/>
              </a:rPr>
              <a:t>Instantaneous speed</a:t>
            </a:r>
          </a:p>
          <a:p>
            <a:pPr marL="0" indent="0">
              <a:spcAft>
                <a:spcPts val="1200"/>
              </a:spcAft>
              <a:buNone/>
            </a:pPr>
            <a:r>
              <a:rPr lang="en-US" sz="1800" dirty="0" smtClean="0">
                <a:latin typeface="Helvetica Light"/>
                <a:cs typeface="Helvetica Light"/>
              </a:rPr>
              <a:t>The speed at a given point in time</a:t>
            </a:r>
          </a:p>
          <a:p>
            <a:pPr marL="0" indent="0">
              <a:buNone/>
            </a:pPr>
            <a:endParaRPr lang="en-US" sz="1800" dirty="0" smtClean="0">
              <a:latin typeface="Helvetica Light"/>
              <a:cs typeface="Helvetica Light"/>
            </a:endParaRPr>
          </a:p>
        </p:txBody>
      </p:sp>
      <p:sp>
        <p:nvSpPr>
          <p:cNvPr id="7"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solidFill>
                  <a:schemeClr val="tx1">
                    <a:lumMod val="65000"/>
                    <a:lumOff val="35000"/>
                  </a:schemeClr>
                </a:solidFill>
                <a:latin typeface="Helvetica Light"/>
                <a:cs typeface="Helvetica Light"/>
              </a:rPr>
              <a:t>Describing Motion</a:t>
            </a:r>
            <a:endParaRPr lang="en-US" sz="1200" dirty="0">
              <a:solidFill>
                <a:schemeClr val="tx1">
                  <a:lumMod val="65000"/>
                  <a:lumOff val="35000"/>
                </a:schemeClr>
              </a:solidFill>
              <a:latin typeface="Helvetica Light"/>
              <a:cs typeface="Helvetica Light"/>
            </a:endParaRPr>
          </a:p>
        </p:txBody>
      </p:sp>
      <p:pic>
        <p:nvPicPr>
          <p:cNvPr id="10"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0900" y="1461220"/>
            <a:ext cx="3838575" cy="3594100"/>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593410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solidFill>
                  <a:schemeClr val="tx1">
                    <a:lumMod val="65000"/>
                    <a:lumOff val="35000"/>
                  </a:schemeClr>
                </a:solidFill>
                <a:latin typeface="Helvetica Light"/>
                <a:cs typeface="Helvetica Light"/>
              </a:rPr>
              <a:t>Describing Motion</a:t>
            </a:r>
            <a:endParaRPr lang="en-US" sz="1200" dirty="0">
              <a:solidFill>
                <a:schemeClr val="tx1">
                  <a:lumMod val="65000"/>
                  <a:lumOff val="35000"/>
                </a:schemeClr>
              </a:solidFill>
              <a:latin typeface="Helvetica Light"/>
              <a:cs typeface="Helvetica Light"/>
            </a:endParaRP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2" name="Content Placeholder 2"/>
          <p:cNvSpPr>
            <a:spLocks noGrp="1"/>
          </p:cNvSpPr>
          <p:nvPr>
            <p:ph idx="1"/>
          </p:nvPr>
        </p:nvSpPr>
        <p:spPr>
          <a:xfrm>
            <a:off x="457200" y="1125328"/>
            <a:ext cx="8229600" cy="2735472"/>
          </a:xfrm>
        </p:spPr>
        <p:txBody>
          <a:bodyPr lIns="0" tIns="0" rIns="0" bIns="0"/>
          <a:lstStyle/>
          <a:p>
            <a:pPr marL="0" indent="0">
              <a:spcAft>
                <a:spcPts val="1000"/>
              </a:spcAft>
              <a:buNone/>
            </a:pPr>
            <a:r>
              <a:rPr lang="en-US" sz="2800" b="1" dirty="0" smtClean="0">
                <a:solidFill>
                  <a:srgbClr val="FFAC09"/>
                </a:solidFill>
                <a:latin typeface="Helvetica"/>
                <a:cs typeface="Helvetica"/>
              </a:rPr>
              <a:t>Review</a:t>
            </a:r>
          </a:p>
          <a:p>
            <a:pPr marL="0" indent="0">
              <a:spcAft>
                <a:spcPts val="300"/>
              </a:spcAft>
              <a:buNone/>
            </a:pPr>
            <a:r>
              <a:rPr lang="en-US" sz="2200" b="1" dirty="0" smtClean="0">
                <a:solidFill>
                  <a:srgbClr val="000000"/>
                </a:solidFill>
                <a:latin typeface="Helvetica"/>
                <a:cs typeface="Helvetica"/>
              </a:rPr>
              <a:t>Essential Questions</a:t>
            </a:r>
          </a:p>
          <a:p>
            <a:pPr>
              <a:spcAft>
                <a:spcPts val="600"/>
              </a:spcAft>
            </a:pPr>
            <a:r>
              <a:rPr lang="en-US" sz="1800" dirty="0" smtClean="0">
                <a:latin typeface="Helvetica Light"/>
                <a:cs typeface="Helvetica Light"/>
              </a:rPr>
              <a:t>How are distance and displacement different?</a:t>
            </a:r>
          </a:p>
          <a:p>
            <a:pPr>
              <a:spcAft>
                <a:spcPts val="600"/>
              </a:spcAft>
            </a:pPr>
            <a:r>
              <a:rPr lang="en-US" sz="1800" dirty="0" smtClean="0">
                <a:latin typeface="Helvetica Light"/>
                <a:cs typeface="Helvetica Light"/>
              </a:rPr>
              <a:t>How is an object’s speed calculated?</a:t>
            </a:r>
          </a:p>
          <a:p>
            <a:r>
              <a:rPr lang="en-US" sz="1800" dirty="0" smtClean="0">
                <a:latin typeface="Helvetica Light"/>
                <a:cs typeface="Helvetica Light"/>
              </a:rPr>
              <a:t>What information does a distance-time graph provided?</a:t>
            </a:r>
          </a:p>
          <a:p>
            <a:pPr marL="0" indent="0">
              <a:spcBef>
                <a:spcPts val="1200"/>
              </a:spcBef>
              <a:spcAft>
                <a:spcPts val="300"/>
              </a:spcAft>
              <a:buNone/>
            </a:pPr>
            <a:r>
              <a:rPr lang="en-US" sz="2200" b="1" dirty="0" smtClean="0">
                <a:solidFill>
                  <a:srgbClr val="000000"/>
                </a:solidFill>
                <a:latin typeface="Helvetica"/>
                <a:cs typeface="Helvetica"/>
              </a:rPr>
              <a:t>Vocabulary</a:t>
            </a:r>
            <a:endParaRPr lang="en-US" sz="1800" dirty="0" smtClean="0">
              <a:latin typeface="Helvetica Light"/>
              <a:cs typeface="Helvetica Light"/>
            </a:endParaRPr>
          </a:p>
          <a:p>
            <a:pPr marL="0" indent="0">
              <a:buNone/>
            </a:pPr>
            <a:endParaRPr lang="en-US" sz="2400" dirty="0">
              <a:latin typeface="Helvetica Light"/>
              <a:cs typeface="Helvetica Light"/>
            </a:endParaRPr>
          </a:p>
        </p:txBody>
      </p:sp>
      <p:sp>
        <p:nvSpPr>
          <p:cNvPr id="17" name="TextBox 16"/>
          <p:cNvSpPr txBox="1"/>
          <p:nvPr/>
        </p:nvSpPr>
        <p:spPr>
          <a:xfrm>
            <a:off x="457200" y="3873729"/>
            <a:ext cx="2735533" cy="830997"/>
          </a:xfrm>
          <a:prstGeom prst="rect">
            <a:avLst/>
          </a:prstGeom>
          <a:noFill/>
        </p:spPr>
        <p:txBody>
          <a:bodyPr wrap="square" lIns="0" tIns="0" rIns="0" bIns="0" rtlCol="0" anchor="t" anchorCtr="0">
            <a:spAutoFit/>
          </a:bodyPr>
          <a:lstStyle/>
          <a:p>
            <a:pPr marL="285750" indent="-285750">
              <a:buFont typeface="Arial"/>
              <a:buChar char="•"/>
            </a:pPr>
            <a:r>
              <a:rPr lang="en-US" dirty="0">
                <a:latin typeface="Helvetica Light"/>
                <a:cs typeface="Helvetica Light"/>
              </a:rPr>
              <a:t>m</a:t>
            </a:r>
            <a:r>
              <a:rPr lang="en-US" dirty="0" smtClean="0">
                <a:latin typeface="Helvetica Light"/>
                <a:cs typeface="Helvetica Light"/>
              </a:rPr>
              <a:t>otion</a:t>
            </a:r>
          </a:p>
          <a:p>
            <a:pPr marL="285750" indent="-285750">
              <a:buFont typeface="Arial"/>
              <a:buChar char="•"/>
            </a:pPr>
            <a:r>
              <a:rPr lang="en-US" dirty="0">
                <a:latin typeface="Helvetica Light"/>
                <a:cs typeface="Helvetica Light"/>
              </a:rPr>
              <a:t>d</a:t>
            </a:r>
            <a:r>
              <a:rPr lang="en-US" dirty="0" smtClean="0">
                <a:latin typeface="Helvetica Light"/>
                <a:cs typeface="Helvetica Light"/>
              </a:rPr>
              <a:t>isplacement</a:t>
            </a:r>
          </a:p>
          <a:p>
            <a:pPr marL="285750" indent="-285750">
              <a:buFont typeface="Arial"/>
              <a:buChar char="•"/>
            </a:pPr>
            <a:r>
              <a:rPr lang="en-US" dirty="0">
                <a:latin typeface="Helvetica Light"/>
                <a:cs typeface="Helvetica Light"/>
              </a:rPr>
              <a:t>s</a:t>
            </a:r>
            <a:r>
              <a:rPr lang="en-US" dirty="0" smtClean="0">
                <a:latin typeface="Helvetica Light"/>
                <a:cs typeface="Helvetica Light"/>
              </a:rPr>
              <a:t>peed</a:t>
            </a: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609781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solidFill>
                  <a:schemeClr val="tx1">
                    <a:lumMod val="65000"/>
                    <a:lumOff val="35000"/>
                  </a:schemeClr>
                </a:solidFill>
                <a:latin typeface="Helvetica Light"/>
                <a:cs typeface="Helvetica Light"/>
              </a:rPr>
              <a:t>Describing Motion</a:t>
            </a:r>
            <a:endParaRPr lang="en-US" sz="1200" dirty="0">
              <a:solidFill>
                <a:schemeClr val="tx1">
                  <a:lumMod val="65000"/>
                  <a:lumOff val="35000"/>
                </a:schemeClr>
              </a:solidFill>
              <a:latin typeface="Helvetica Light"/>
              <a:cs typeface="Helvetica Light"/>
            </a:endParaRPr>
          </a:p>
        </p:txBody>
      </p:sp>
      <p:pic>
        <p:nvPicPr>
          <p:cNvPr id="1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6600" y="2645828"/>
            <a:ext cx="4687664" cy="173990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4" name="Content Placeholder 2"/>
          <p:cNvSpPr txBox="1">
            <a:spLocks/>
          </p:cNvSpPr>
          <p:nvPr/>
        </p:nvSpPr>
        <p:spPr>
          <a:xfrm>
            <a:off x="457200" y="1073911"/>
            <a:ext cx="8229600" cy="1466089"/>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Font typeface="Arial"/>
              <a:buNone/>
            </a:pPr>
            <a:r>
              <a:rPr lang="en-US" sz="2200" b="1" dirty="0" smtClean="0">
                <a:latin typeface="Helvetica"/>
                <a:cs typeface="Helvetica"/>
              </a:rPr>
              <a:t>Adding Displacements</a:t>
            </a:r>
          </a:p>
          <a:p>
            <a:pPr marL="0" indent="0">
              <a:spcAft>
                <a:spcPts val="1200"/>
              </a:spcAft>
              <a:buFont typeface="Arial"/>
              <a:buNone/>
            </a:pPr>
            <a:r>
              <a:rPr lang="en-US" sz="1800" b="1" dirty="0" smtClean="0">
                <a:latin typeface="Helvetica"/>
                <a:cs typeface="Helvetica"/>
              </a:rPr>
              <a:t>Displacements</a:t>
            </a:r>
            <a:r>
              <a:rPr lang="en-US" sz="1800" dirty="0" smtClean="0">
                <a:latin typeface="Helvetica Light"/>
                <a:cs typeface="Helvetica Light"/>
              </a:rPr>
              <a:t> in the same direction can be added.</a:t>
            </a:r>
          </a:p>
          <a:p>
            <a:pPr marL="0" indent="0">
              <a:spcAft>
                <a:spcPts val="1200"/>
              </a:spcAft>
              <a:buFont typeface="Arial"/>
              <a:buNone/>
            </a:pPr>
            <a:r>
              <a:rPr lang="en-US" sz="1800" dirty="0" smtClean="0">
                <a:latin typeface="Helvetica Light"/>
                <a:cs typeface="Helvetica Light"/>
              </a:rPr>
              <a:t>For example:</a:t>
            </a:r>
          </a:p>
          <a:p>
            <a:pPr marL="0" indent="0">
              <a:spcAft>
                <a:spcPts val="1200"/>
              </a:spcAft>
              <a:buFont typeface="Arial"/>
              <a:buNone/>
            </a:pPr>
            <a:endParaRPr lang="en-US" sz="1800" dirty="0" smtClean="0">
              <a:latin typeface="Helvetica Light"/>
              <a:cs typeface="Helvetica Light"/>
            </a:endParaRPr>
          </a:p>
          <a:p>
            <a:pPr marL="0" indent="0">
              <a:spcAft>
                <a:spcPts val="1200"/>
              </a:spcAft>
              <a:buFont typeface="Arial"/>
              <a:buNone/>
            </a:pPr>
            <a:endParaRPr lang="en-US" sz="1800" dirty="0" smtClean="0">
              <a:latin typeface="Helvetica Light"/>
              <a:cs typeface="Helvetica Light"/>
            </a:endParaRPr>
          </a:p>
          <a:p>
            <a:pPr marL="0" indent="0">
              <a:buFont typeface="Arial"/>
              <a:buNone/>
            </a:pPr>
            <a:endParaRPr lang="en-US" sz="2400" dirty="0">
              <a:latin typeface="Helvetica Light"/>
              <a:cs typeface="Helvetica Light"/>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755698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073911"/>
            <a:ext cx="8229600" cy="2287355"/>
          </a:xfrm>
        </p:spPr>
        <p:txBody>
          <a:bodyPr lIns="0" tIns="0"/>
          <a:lstStyle/>
          <a:p>
            <a:pPr marL="0" indent="0">
              <a:spcAft>
                <a:spcPts val="300"/>
              </a:spcAft>
              <a:buNone/>
            </a:pPr>
            <a:r>
              <a:rPr lang="en-US" sz="2200" b="1" dirty="0" smtClean="0">
                <a:latin typeface="Helvetica"/>
                <a:cs typeface="Helvetica"/>
              </a:rPr>
              <a:t>Adding Displacements</a:t>
            </a:r>
            <a:endParaRPr lang="en-US" sz="2200" b="1" dirty="0">
              <a:latin typeface="Helvetica"/>
              <a:cs typeface="Helvetica"/>
            </a:endParaRPr>
          </a:p>
          <a:p>
            <a:pPr marL="0" indent="0">
              <a:spcAft>
                <a:spcPts val="1200"/>
              </a:spcAft>
              <a:buNone/>
            </a:pPr>
            <a:r>
              <a:rPr lang="en-US" sz="1800" b="1" dirty="0" smtClean="0">
                <a:latin typeface="Helvetica"/>
                <a:cs typeface="Helvetica"/>
              </a:rPr>
              <a:t>Displacements</a:t>
            </a:r>
            <a:r>
              <a:rPr lang="en-US" sz="1800" dirty="0" smtClean="0">
                <a:latin typeface="Helvetica Light"/>
                <a:cs typeface="Helvetica Light"/>
              </a:rPr>
              <a:t> in opposite directions can be subtracted.</a:t>
            </a:r>
          </a:p>
          <a:p>
            <a:pPr marL="0" indent="0">
              <a:spcAft>
                <a:spcPts val="1200"/>
              </a:spcAft>
              <a:buNone/>
            </a:pPr>
            <a:r>
              <a:rPr lang="en-US" sz="1800" dirty="0">
                <a:latin typeface="Helvetica Light"/>
                <a:cs typeface="Helvetica Light"/>
              </a:rPr>
              <a:t>For example, if you walk 10m east and then 5m west, </a:t>
            </a:r>
            <a:br>
              <a:rPr lang="en-US" sz="1800" dirty="0">
                <a:latin typeface="Helvetica Light"/>
                <a:cs typeface="Helvetica Light"/>
              </a:rPr>
            </a:br>
            <a:r>
              <a:rPr lang="en-US" sz="1800" dirty="0">
                <a:latin typeface="Helvetica Light"/>
                <a:cs typeface="Helvetica Light"/>
              </a:rPr>
              <a:t>the size of your displacement is:</a:t>
            </a:r>
          </a:p>
          <a:p>
            <a:pPr marL="0" indent="0">
              <a:spcAft>
                <a:spcPts val="1200"/>
              </a:spcAft>
              <a:buNone/>
            </a:pPr>
            <a:endParaRPr lang="en-US" sz="1800" dirty="0" smtClean="0">
              <a:latin typeface="Helvetica Light"/>
              <a:cs typeface="Helvetica Light"/>
            </a:endParaRPr>
          </a:p>
          <a:p>
            <a:pPr marL="0" indent="0">
              <a:spcAft>
                <a:spcPts val="1200"/>
              </a:spcAft>
              <a:buNone/>
            </a:pPr>
            <a:endParaRPr lang="en-US" sz="1800" dirty="0" smtClean="0">
              <a:latin typeface="Helvetica Light"/>
              <a:cs typeface="Helvetica Light"/>
            </a:endParaRPr>
          </a:p>
          <a:p>
            <a:pPr marL="0" indent="0">
              <a:buNone/>
            </a:pPr>
            <a:endParaRPr lang="en-US" sz="2400" dirty="0">
              <a:latin typeface="Helvetica Light"/>
              <a:cs typeface="Helvetica Light"/>
            </a:endParaRPr>
          </a:p>
        </p:txBody>
      </p:sp>
      <p:sp>
        <p:nvSpPr>
          <p:cNvPr id="10"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solidFill>
                  <a:schemeClr val="tx1">
                    <a:lumMod val="65000"/>
                    <a:lumOff val="35000"/>
                  </a:schemeClr>
                </a:solidFill>
                <a:latin typeface="Helvetica Light"/>
                <a:cs typeface="Helvetica Light"/>
              </a:rPr>
              <a:t>Describing Motion</a:t>
            </a:r>
            <a:endParaRPr lang="en-US" sz="1200" dirty="0">
              <a:solidFill>
                <a:schemeClr val="tx1">
                  <a:lumMod val="65000"/>
                  <a:lumOff val="35000"/>
                </a:schemeClr>
              </a:solidFill>
              <a:latin typeface="Helvetica Light"/>
              <a:cs typeface="Helvetica Light"/>
            </a:endParaRPr>
          </a:p>
        </p:txBody>
      </p:sp>
      <p:pic>
        <p:nvPicPr>
          <p:cNvPr id="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5349" y="3184308"/>
            <a:ext cx="4651135" cy="179832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716379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073911"/>
            <a:ext cx="8229600" cy="2287355"/>
          </a:xfrm>
        </p:spPr>
        <p:txBody>
          <a:bodyPr lIns="0" tIns="0"/>
          <a:lstStyle/>
          <a:p>
            <a:pPr marL="0" indent="0">
              <a:spcAft>
                <a:spcPts val="300"/>
              </a:spcAft>
              <a:buNone/>
            </a:pPr>
            <a:r>
              <a:rPr lang="en-US" sz="2200" b="1" dirty="0" smtClean="0">
                <a:latin typeface="Helvetica"/>
                <a:cs typeface="Helvetica"/>
              </a:rPr>
              <a:t>Adding Displacements</a:t>
            </a:r>
            <a:endParaRPr lang="en-US" sz="2200" b="1" dirty="0">
              <a:latin typeface="Helvetica"/>
              <a:cs typeface="Helvetica"/>
            </a:endParaRPr>
          </a:p>
          <a:p>
            <a:pPr marL="0" indent="0">
              <a:spcAft>
                <a:spcPts val="1200"/>
              </a:spcAft>
              <a:buNone/>
            </a:pPr>
            <a:r>
              <a:rPr lang="en-US" sz="1800" b="1" dirty="0" smtClean="0">
                <a:latin typeface="Helvetica"/>
                <a:cs typeface="Helvetica"/>
              </a:rPr>
              <a:t>Displacements</a:t>
            </a:r>
            <a:r>
              <a:rPr lang="en-US" sz="1800" dirty="0" smtClean="0">
                <a:latin typeface="Helvetica Light"/>
                <a:cs typeface="Helvetica Light"/>
              </a:rPr>
              <a:t> </a:t>
            </a:r>
            <a:r>
              <a:rPr lang="en-US" sz="1800" dirty="0">
                <a:latin typeface="Helvetica Light"/>
                <a:cs typeface="Helvetica Light"/>
              </a:rPr>
              <a:t>that are not in the same direction or in opposite directions cannot be directly added or subtracted. </a:t>
            </a:r>
          </a:p>
          <a:p>
            <a:pPr marL="0" indent="0">
              <a:spcAft>
                <a:spcPts val="1200"/>
              </a:spcAft>
              <a:buNone/>
            </a:pPr>
            <a:r>
              <a:rPr lang="en-US" sz="1800" dirty="0" smtClean="0">
                <a:latin typeface="Helvetica Light"/>
                <a:cs typeface="Helvetica Light"/>
              </a:rPr>
              <a:t>For </a:t>
            </a:r>
            <a:r>
              <a:rPr lang="en-US" sz="1800" dirty="0">
                <a:latin typeface="Helvetica Light"/>
                <a:cs typeface="Helvetica Light"/>
              </a:rPr>
              <a:t>example, if you walk 4 m east and then 3 m north, your displacement is 5 m in a roughly northeast direction, but the total distance traveled is 7m. </a:t>
            </a:r>
            <a:endParaRPr lang="en-US" sz="1800" dirty="0" smtClean="0">
              <a:latin typeface="Helvetica Light"/>
              <a:cs typeface="Helvetica Light"/>
            </a:endParaRPr>
          </a:p>
          <a:p>
            <a:pPr marL="0" indent="0">
              <a:spcAft>
                <a:spcPts val="1200"/>
              </a:spcAft>
              <a:buNone/>
            </a:pPr>
            <a:endParaRPr lang="en-US" sz="1800" dirty="0" smtClean="0">
              <a:latin typeface="Helvetica Light"/>
              <a:cs typeface="Helvetica Light"/>
            </a:endParaRPr>
          </a:p>
          <a:p>
            <a:pPr marL="0" indent="0">
              <a:buNone/>
            </a:pPr>
            <a:endParaRPr lang="en-US" sz="2400" dirty="0">
              <a:latin typeface="Helvetica Light"/>
              <a:cs typeface="Helvetica Light"/>
            </a:endParaRPr>
          </a:p>
        </p:txBody>
      </p:sp>
      <p:sp>
        <p:nvSpPr>
          <p:cNvPr id="10"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solidFill>
                  <a:schemeClr val="tx1">
                    <a:lumMod val="65000"/>
                    <a:lumOff val="35000"/>
                  </a:schemeClr>
                </a:solidFill>
                <a:latin typeface="Helvetica Light"/>
                <a:cs typeface="Helvetica Light"/>
              </a:rPr>
              <a:t>Describing Motion</a:t>
            </a:r>
            <a:endParaRPr lang="en-US" sz="1200" dirty="0">
              <a:solidFill>
                <a:schemeClr val="tx1">
                  <a:lumMod val="65000"/>
                  <a:lumOff val="35000"/>
                </a:schemeClr>
              </a:solidFill>
              <a:latin typeface="Helvetica Light"/>
              <a:cs typeface="Helvetica Light"/>
            </a:endParaRPr>
          </a:p>
        </p:txBody>
      </p:sp>
      <p:sp>
        <p:nvSpPr>
          <p:cNvPr id="9"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6816" y="3178216"/>
            <a:ext cx="3576469" cy="2174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169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836836"/>
            <a:ext cx="8229600" cy="2863943"/>
          </a:xfrm>
        </p:spPr>
        <p:txBody>
          <a:bodyPr lIns="0" tIns="0"/>
          <a:lstStyle/>
          <a:p>
            <a:pPr marL="0" indent="0">
              <a:spcAft>
                <a:spcPts val="2400"/>
              </a:spcAft>
              <a:buNone/>
            </a:pPr>
            <a:r>
              <a:rPr lang="en-US" sz="1800" b="1" dirty="0" smtClean="0">
                <a:latin typeface="Helvetica"/>
                <a:cs typeface="Helvetica"/>
              </a:rPr>
              <a:t>Speed</a:t>
            </a:r>
            <a:r>
              <a:rPr lang="en-US" sz="1800" b="1" dirty="0" smtClean="0">
                <a:solidFill>
                  <a:srgbClr val="A30000"/>
                </a:solidFill>
                <a:latin typeface="Helvetica"/>
                <a:cs typeface="Helvetica"/>
              </a:rPr>
              <a:t>  </a:t>
            </a:r>
            <a:r>
              <a:rPr lang="en-US" sz="1800" dirty="0" smtClean="0">
                <a:latin typeface="Helvetica Light"/>
                <a:cs typeface="Helvetica Light"/>
              </a:rPr>
              <a:t>is the distance an object travels per unit of time.</a:t>
            </a:r>
          </a:p>
          <a:p>
            <a:pPr marL="0" indent="0">
              <a:spcAft>
                <a:spcPts val="300"/>
              </a:spcAft>
              <a:buNone/>
            </a:pPr>
            <a:r>
              <a:rPr lang="en-US" sz="2200" b="1" dirty="0" smtClean="0">
                <a:latin typeface="Helvetica"/>
                <a:cs typeface="Helvetica"/>
              </a:rPr>
              <a:t>Calculating Speed</a:t>
            </a:r>
          </a:p>
          <a:p>
            <a:pPr>
              <a:spcAft>
                <a:spcPts val="600"/>
              </a:spcAft>
            </a:pPr>
            <a:r>
              <a:rPr lang="en-US" sz="1800" dirty="0" smtClean="0">
                <a:latin typeface="Helvetica Light"/>
                <a:cs typeface="Helvetica Light"/>
              </a:rPr>
              <a:t>Any change over time is called a rate.</a:t>
            </a:r>
          </a:p>
          <a:p>
            <a:pPr>
              <a:spcAft>
                <a:spcPts val="1200"/>
              </a:spcAft>
            </a:pPr>
            <a:r>
              <a:rPr lang="en-US" sz="1800" dirty="0" smtClean="0">
                <a:latin typeface="Helvetica Light"/>
                <a:cs typeface="Helvetica Light"/>
              </a:rPr>
              <a:t>If you think of distance as the change in position, then speed is the rate at which distance is traveled or the rate of change is position.</a:t>
            </a:r>
          </a:p>
          <a:p>
            <a:pPr marL="0" indent="0">
              <a:spcBef>
                <a:spcPts val="600"/>
              </a:spcBef>
              <a:spcAft>
                <a:spcPts val="1200"/>
              </a:spcAft>
              <a:buNone/>
            </a:pPr>
            <a:r>
              <a:rPr lang="en-US" sz="1800" i="1" dirty="0">
                <a:latin typeface="Helvetica"/>
                <a:cs typeface="Helvetica"/>
              </a:rPr>
              <a:t>Speed </a:t>
            </a:r>
            <a:r>
              <a:rPr lang="en-US" sz="1800" i="1" dirty="0" smtClean="0">
                <a:latin typeface="Helvetica"/>
                <a:cs typeface="Helvetica"/>
              </a:rPr>
              <a:t>Equation</a:t>
            </a:r>
            <a:endParaRPr lang="en-US" sz="1800" dirty="0" smtClean="0">
              <a:latin typeface="Helvetica Light"/>
              <a:cs typeface="Helvetica Light"/>
            </a:endParaRPr>
          </a:p>
        </p:txBody>
      </p:sp>
      <p:pic>
        <p:nvPicPr>
          <p:cNvPr id="8" name="Picture 7" descr="PPP_Speed Equati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4073" y="3624576"/>
            <a:ext cx="5393267" cy="1508184"/>
          </a:xfrm>
          <a:prstGeom prst="rect">
            <a:avLst/>
          </a:prstGeom>
        </p:spPr>
      </p:pic>
      <p:sp>
        <p:nvSpPr>
          <p:cNvPr id="9"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solidFill>
                  <a:schemeClr val="tx1">
                    <a:lumMod val="65000"/>
                    <a:lumOff val="35000"/>
                  </a:schemeClr>
                </a:solidFill>
                <a:latin typeface="Helvetica Light"/>
                <a:cs typeface="Helvetica Light"/>
              </a:rPr>
              <a:t>Describing Motion</a:t>
            </a:r>
            <a:endParaRPr lang="en-US" sz="1200" dirty="0">
              <a:solidFill>
                <a:schemeClr val="tx1">
                  <a:lumMod val="65000"/>
                  <a:lumOff val="35000"/>
                </a:schemeClr>
              </a:solidFill>
              <a:latin typeface="Helvetica Light"/>
              <a:cs typeface="Helvetica Light"/>
            </a:endParaRPr>
          </a:p>
        </p:txBody>
      </p:sp>
      <p:sp>
        <p:nvSpPr>
          <p:cNvPr id="10"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186683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Describing Motion</a:t>
            </a:r>
          </a:p>
        </p:txBody>
      </p:sp>
      <p:sp>
        <p:nvSpPr>
          <p:cNvPr id="7"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0" name="Content Placeholder 2"/>
          <p:cNvSpPr txBox="1">
            <a:spLocks/>
          </p:cNvSpPr>
          <p:nvPr/>
        </p:nvSpPr>
        <p:spPr>
          <a:xfrm>
            <a:off x="457200" y="1051560"/>
            <a:ext cx="8229600" cy="516238"/>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None/>
            </a:pPr>
            <a:r>
              <a:rPr lang="en-US" sz="2400" b="1" dirty="0">
                <a:latin typeface="Helvetica" panose="020B0604020202020204" pitchFamily="34" charset="0"/>
                <a:cs typeface="Helvetica" panose="020B0604020202020204" pitchFamily="34" charset="0"/>
              </a:rPr>
              <a:t>CALCULATE SPEED</a:t>
            </a:r>
            <a:endParaRPr lang="en-US" sz="2200" b="1" dirty="0" smtClean="0">
              <a:latin typeface="Helvetica" panose="020B0604020202020204" pitchFamily="34" charset="0"/>
              <a:cs typeface="Helvetica" panose="020B0604020202020204" pitchFamily="34" charset="0"/>
            </a:endParaRPr>
          </a:p>
        </p:txBody>
      </p:sp>
      <p:sp>
        <p:nvSpPr>
          <p:cNvPr id="9" name="Rectangle 8"/>
          <p:cNvSpPr/>
          <p:nvPr/>
        </p:nvSpPr>
        <p:spPr>
          <a:xfrm>
            <a:off x="5029200" y="4029672"/>
            <a:ext cx="3872752" cy="1154162"/>
          </a:xfrm>
          <a:prstGeom prst="rect">
            <a:avLst/>
          </a:prstGeom>
        </p:spPr>
        <p:txBody>
          <a:bodyPr wrap="square" lIns="0">
            <a:spAutoFit/>
          </a:bodyPr>
          <a:lstStyle/>
          <a:p>
            <a:pPr>
              <a:spcAft>
                <a:spcPts val="600"/>
              </a:spcAft>
            </a:pPr>
            <a:r>
              <a:rPr lang="en-US" sz="1600" i="1" dirty="0" smtClean="0">
                <a:latin typeface="Helvetica Light"/>
                <a:cs typeface="Helvetica Light"/>
              </a:rPr>
              <a:t>EVALUATE THE ANSWER</a:t>
            </a:r>
          </a:p>
          <a:p>
            <a:r>
              <a:rPr lang="en-US" sz="1600" dirty="0">
                <a:latin typeface="Helvetica Light"/>
                <a:cs typeface="Helvetica Light"/>
              </a:rPr>
              <a:t>30 m/s is approximately the speed limit on a U.S</a:t>
            </a:r>
            <a:r>
              <a:rPr lang="en-US" sz="1600" dirty="0" smtClean="0">
                <a:latin typeface="Helvetica Light"/>
                <a:cs typeface="Helvetica Light"/>
              </a:rPr>
              <a:t>. interstate </a:t>
            </a:r>
            <a:r>
              <a:rPr lang="en-US" sz="1600" dirty="0">
                <a:latin typeface="Helvetica Light"/>
                <a:cs typeface="Helvetica Light"/>
              </a:rPr>
              <a:t>highway, so the answer is reasonable.</a:t>
            </a:r>
            <a:endParaRPr lang="en-US" dirty="0">
              <a:latin typeface="Helvetica Light"/>
              <a:cs typeface="Helvetica Light"/>
            </a:endParaRPr>
          </a:p>
        </p:txBody>
      </p:sp>
      <p:pic>
        <p:nvPicPr>
          <p:cNvPr id="11" name="Picture 10" descr="HSS_AddINclass Examp.jpg"/>
          <p:cNvPicPr>
            <a:picLocks noChangeAspect="1"/>
          </p:cNvPicPr>
          <p:nvPr/>
        </p:nvPicPr>
        <p:blipFill rotWithShape="1">
          <a:blip r:embed="rId2">
            <a:extLst>
              <a:ext uri="{28A0092B-C50C-407E-A947-70E740481C1C}">
                <a14:useLocalDpi xmlns:a14="http://schemas.microsoft.com/office/drawing/2010/main" val="0"/>
              </a:ext>
            </a:extLst>
          </a:blip>
          <a:srcRect l="39538"/>
          <a:stretch/>
        </p:blipFill>
        <p:spPr>
          <a:xfrm>
            <a:off x="457200" y="1463040"/>
            <a:ext cx="2118037" cy="333274"/>
          </a:xfrm>
          <a:prstGeom prst="rect">
            <a:avLst/>
          </a:prstGeom>
        </p:spPr>
      </p:pic>
      <p:sp>
        <p:nvSpPr>
          <p:cNvPr id="12" name="Content Placeholder 2"/>
          <p:cNvSpPr txBox="1">
            <a:spLocks/>
          </p:cNvSpPr>
          <p:nvPr/>
        </p:nvSpPr>
        <p:spPr>
          <a:xfrm>
            <a:off x="457201" y="1828800"/>
            <a:ext cx="3512372" cy="1376979"/>
          </a:xfrm>
          <a:prstGeom prst="rect">
            <a:avLst/>
          </a:prstGeom>
        </p:spPr>
        <p:txBody>
          <a:bodyPr vert="horz" lIns="0" tIns="0" rIns="0" bIns="45720" numCol="1"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600"/>
              </a:spcAft>
              <a:buNone/>
            </a:pPr>
            <a:r>
              <a:rPr lang="en-US" sz="1400" i="1" u="sng" dirty="0" smtClean="0">
                <a:latin typeface="Helvetica Light"/>
                <a:cs typeface="Helvetica Light"/>
              </a:rPr>
              <a:t>Use with Example Problem 1.</a:t>
            </a:r>
          </a:p>
          <a:p>
            <a:pPr marL="0" indent="0">
              <a:spcBef>
                <a:spcPts val="0"/>
              </a:spcBef>
              <a:buNone/>
            </a:pPr>
            <a:r>
              <a:rPr lang="en-US" sz="1800" b="1" dirty="0" smtClean="0">
                <a:latin typeface="Helvetica Light"/>
                <a:cs typeface="Helvetica Light"/>
              </a:rPr>
              <a:t>Problem </a:t>
            </a:r>
          </a:p>
          <a:p>
            <a:pPr marL="0" indent="0">
              <a:spcBef>
                <a:spcPts val="0"/>
              </a:spcBef>
              <a:spcAft>
                <a:spcPts val="1200"/>
              </a:spcAft>
              <a:buNone/>
            </a:pPr>
            <a:r>
              <a:rPr lang="en-US" sz="1600" dirty="0">
                <a:latin typeface="Helvetica Light"/>
                <a:cs typeface="Helvetica Light"/>
              </a:rPr>
              <a:t>A car traveling at a constant speed covers a distance </a:t>
            </a:r>
            <a:r>
              <a:rPr lang="en-US" sz="1600" dirty="0" smtClean="0">
                <a:latin typeface="Helvetica Light"/>
                <a:cs typeface="Helvetica Light"/>
              </a:rPr>
              <a:t>of 750 </a:t>
            </a:r>
            <a:r>
              <a:rPr lang="en-US" sz="1600" dirty="0">
                <a:latin typeface="Helvetica Light"/>
                <a:cs typeface="Helvetica Light"/>
              </a:rPr>
              <a:t>m in 25 s. What is the car’s speed?</a:t>
            </a:r>
          </a:p>
        </p:txBody>
      </p:sp>
      <p:sp>
        <p:nvSpPr>
          <p:cNvPr id="14" name="Rectangle 13"/>
          <p:cNvSpPr/>
          <p:nvPr/>
        </p:nvSpPr>
        <p:spPr>
          <a:xfrm>
            <a:off x="457200" y="3413406"/>
            <a:ext cx="4114800" cy="654025"/>
          </a:xfrm>
          <a:prstGeom prst="rect">
            <a:avLst/>
          </a:prstGeom>
        </p:spPr>
        <p:txBody>
          <a:bodyPr wrap="square" lIns="0" rIns="0">
            <a:spAutoFit/>
          </a:bodyPr>
          <a:lstStyle/>
          <a:p>
            <a:pPr>
              <a:spcAft>
                <a:spcPts val="300"/>
              </a:spcAft>
            </a:pPr>
            <a:r>
              <a:rPr lang="en-US" b="1" dirty="0">
                <a:latin typeface="Helvetica"/>
                <a:cs typeface="Helvetica"/>
              </a:rPr>
              <a:t>Response</a:t>
            </a:r>
            <a:endParaRPr lang="en-US" sz="2000" b="1" dirty="0">
              <a:latin typeface="Helvetica"/>
              <a:cs typeface="Helvetica"/>
            </a:endParaRPr>
          </a:p>
          <a:p>
            <a:r>
              <a:rPr lang="en-US" sz="1600" i="1" dirty="0" smtClean="0">
                <a:latin typeface="Helvetica Light"/>
              </a:rPr>
              <a:t>ANALYZE THE PROBLEM</a:t>
            </a:r>
          </a:p>
        </p:txBody>
      </p:sp>
      <p:graphicFrame>
        <p:nvGraphicFramePr>
          <p:cNvPr id="2" name="Table 1"/>
          <p:cNvGraphicFramePr>
            <a:graphicFrameLocks noGrp="1"/>
          </p:cNvGraphicFramePr>
          <p:nvPr>
            <p:extLst>
              <p:ext uri="{D42A27DB-BD31-4B8C-83A1-F6EECF244321}">
                <p14:modId xmlns:p14="http://schemas.microsoft.com/office/powerpoint/2010/main" val="1043625261"/>
              </p:ext>
            </p:extLst>
          </p:nvPr>
        </p:nvGraphicFramePr>
        <p:xfrm>
          <a:off x="381894" y="4140530"/>
          <a:ext cx="3399859" cy="1113979"/>
        </p:xfrm>
        <a:graphic>
          <a:graphicData uri="http://schemas.openxmlformats.org/drawingml/2006/table">
            <a:tbl>
              <a:tblPr firstRow="1" bandRow="1">
                <a:tableStyleId>{5C22544A-7EE6-4342-B048-85BDC9FD1C3A}</a:tableStyleId>
              </a:tblPr>
              <a:tblGrid>
                <a:gridCol w="2097427"/>
                <a:gridCol w="1302432"/>
              </a:tblGrid>
              <a:tr h="372299">
                <a:tc>
                  <a:txBody>
                    <a:bodyPr/>
                    <a:lstStyle/>
                    <a:p>
                      <a:r>
                        <a:rPr lang="en-US" sz="1600" dirty="0" smtClean="0">
                          <a:solidFill>
                            <a:srgbClr val="FF0337"/>
                          </a:solidFill>
                          <a:latin typeface="Helvetica" panose="020B0604020202020204" pitchFamily="34" charset="0"/>
                          <a:cs typeface="Helvetica" panose="020B0604020202020204" pitchFamily="34" charset="0"/>
                        </a:rPr>
                        <a:t>KNOWN</a:t>
                      </a:r>
                      <a:endParaRPr lang="en-US" sz="1600"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600" dirty="0" smtClean="0">
                          <a:solidFill>
                            <a:srgbClr val="FF0337"/>
                          </a:solidFill>
                          <a:latin typeface="Helvetica" panose="020B0604020202020204" pitchFamily="34" charset="0"/>
                          <a:cs typeface="Helvetica" panose="020B0604020202020204" pitchFamily="34" charset="0"/>
                        </a:rPr>
                        <a:t>UNKNOWN</a:t>
                      </a:r>
                      <a:endParaRPr lang="en-US" sz="1600"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Helvetica Light"/>
                          <a:cs typeface="Helvetica" panose="020B0604020202020204" pitchFamily="34" charset="0"/>
                        </a:rPr>
                        <a:t>distance: </a:t>
                      </a:r>
                      <a:r>
                        <a:rPr lang="en-US" sz="1600" b="1" i="1" dirty="0" smtClean="0">
                          <a:solidFill>
                            <a:schemeClr val="tx1"/>
                          </a:solidFill>
                          <a:latin typeface="Helvetica Light"/>
                          <a:cs typeface="Helvetica" panose="020B0604020202020204" pitchFamily="34" charset="0"/>
                        </a:rPr>
                        <a:t>d</a:t>
                      </a:r>
                      <a:r>
                        <a:rPr lang="en-US" sz="1600" b="1" dirty="0" smtClean="0">
                          <a:solidFill>
                            <a:schemeClr val="tx1"/>
                          </a:solidFill>
                          <a:latin typeface="Helvetica Light"/>
                          <a:cs typeface="Helvetica" panose="020B0604020202020204" pitchFamily="34" charset="0"/>
                        </a:rPr>
                        <a:t> = 750 m</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1600" dirty="0" smtClean="0">
                          <a:solidFill>
                            <a:srgbClr val="FF0337"/>
                          </a:solidFill>
                          <a:latin typeface="Helvetica Light"/>
                          <a:cs typeface="Helvetica" panose="020B0604020202020204" pitchFamily="34" charset="0"/>
                        </a:rPr>
                        <a:t>speed: </a:t>
                      </a:r>
                      <a:r>
                        <a:rPr lang="en-US" sz="1600" b="1" i="1" dirty="0" smtClean="0">
                          <a:solidFill>
                            <a:srgbClr val="FF0337"/>
                          </a:solidFill>
                          <a:latin typeface="Helvetica Light"/>
                          <a:cs typeface="Helvetica" panose="020B0604020202020204" pitchFamily="34" charset="0"/>
                        </a:rPr>
                        <a:t>s</a:t>
                      </a:r>
                      <a:endParaRPr lang="en-US" sz="1600" b="1" i="1" dirty="0">
                        <a:solidFill>
                          <a:srgbClr val="FF0337"/>
                        </a:solidFill>
                        <a:latin typeface="Helvetica Light"/>
                        <a:cs typeface="Helvetica"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Helvetica Light"/>
                          <a:cs typeface="Helvetica" panose="020B0604020202020204" pitchFamily="34" charset="0"/>
                        </a:rPr>
                        <a:t>times: </a:t>
                      </a:r>
                      <a:r>
                        <a:rPr lang="en-US" sz="1600" b="1" i="1" dirty="0" smtClean="0">
                          <a:solidFill>
                            <a:schemeClr val="tx1"/>
                          </a:solidFill>
                          <a:latin typeface="Helvetica Light"/>
                          <a:cs typeface="Helvetica" panose="020B0604020202020204" pitchFamily="34" charset="0"/>
                        </a:rPr>
                        <a:t>t</a:t>
                      </a:r>
                      <a:r>
                        <a:rPr lang="en-US" sz="1600" b="1" dirty="0" smtClean="0">
                          <a:solidFill>
                            <a:schemeClr val="tx1"/>
                          </a:solidFill>
                          <a:latin typeface="Helvetica Light"/>
                          <a:cs typeface="Helvetica" panose="020B0604020202020204" pitchFamily="34" charset="0"/>
                        </a:rPr>
                        <a:t> = 25 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600" dirty="0">
                        <a:solidFill>
                          <a:srgbClr val="FF0337"/>
                        </a:solidFill>
                        <a:latin typeface="Helvetica Light"/>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mc:AlternateContent xmlns:mc="http://schemas.openxmlformats.org/markup-compatibility/2006" xmlns:a14="http://schemas.microsoft.com/office/drawing/2010/main">
        <mc:Choice Requires="a14">
          <p:sp>
            <p:nvSpPr>
              <p:cNvPr id="4" name="Rectangle 3"/>
              <p:cNvSpPr/>
              <p:nvPr/>
            </p:nvSpPr>
            <p:spPr>
              <a:xfrm>
                <a:off x="5015754" y="1858410"/>
                <a:ext cx="3289150" cy="1957074"/>
              </a:xfrm>
              <a:prstGeom prst="rect">
                <a:avLst/>
              </a:prstGeom>
            </p:spPr>
            <p:txBody>
              <a:bodyPr wrap="square" lIns="0" rIns="0">
                <a:spAutoFit/>
              </a:bodyPr>
              <a:lstStyle/>
              <a:p>
                <a:pPr>
                  <a:spcAft>
                    <a:spcPts val="600"/>
                  </a:spcAft>
                </a:pPr>
                <a:r>
                  <a:rPr lang="en-US" sz="1600" i="1" dirty="0" smtClean="0">
                    <a:latin typeface="Helvetica Light"/>
                  </a:rPr>
                  <a:t>SOLVE FOR THE UNKNOWN</a:t>
                </a:r>
              </a:p>
              <a:p>
                <a:pPr marL="285750" indent="-285750">
                  <a:spcAft>
                    <a:spcPts val="600"/>
                  </a:spcAft>
                  <a:buFont typeface="Arial" panose="020B0604020202020204" pitchFamily="34" charset="0"/>
                  <a:buChar char="•"/>
                </a:pPr>
                <a:r>
                  <a:rPr lang="en-US" sz="1600" dirty="0">
                    <a:solidFill>
                      <a:srgbClr val="FF0337"/>
                    </a:solidFill>
                    <a:latin typeface="Helvetica Light"/>
                  </a:rPr>
                  <a:t>Set Up the </a:t>
                </a:r>
                <a:r>
                  <a:rPr lang="en-US" sz="1600" dirty="0" smtClean="0">
                    <a:solidFill>
                      <a:srgbClr val="FF0337"/>
                    </a:solidFill>
                    <a:latin typeface="Helvetica Light"/>
                  </a:rPr>
                  <a:t>Problem</a:t>
                </a:r>
              </a:p>
              <a:p>
                <a:pPr algn="ctr">
                  <a:spcAft>
                    <a:spcPts val="600"/>
                  </a:spcAft>
                </a:pPr>
                <a:r>
                  <a:rPr lang="en-US" sz="1600" b="1" i="1" dirty="0">
                    <a:latin typeface="Helvetica Light"/>
                  </a:rPr>
                  <a:t>s</a:t>
                </a:r>
                <a:r>
                  <a:rPr lang="en-US" sz="1600" dirty="0">
                    <a:latin typeface="Helvetica Light"/>
                  </a:rPr>
                  <a:t> = </a:t>
                </a:r>
                <a14:m>
                  <m:oMath xmlns:m="http://schemas.openxmlformats.org/officeDocument/2006/math">
                    <m:f>
                      <m:fPr>
                        <m:ctrlPr>
                          <a:rPr lang="en-US" sz="1600" i="1" smtClean="0">
                            <a:latin typeface="Cambria Math"/>
                          </a:rPr>
                        </m:ctrlPr>
                      </m:fPr>
                      <m:num>
                        <m:r>
                          <m:rPr>
                            <m:nor/>
                          </m:rPr>
                          <a:rPr lang="en-US" sz="1600" i="1" dirty="0">
                            <a:latin typeface="Helvetica Light"/>
                          </a:rPr>
                          <m:t>d</m:t>
                        </m:r>
                      </m:num>
                      <m:den>
                        <m:r>
                          <m:rPr>
                            <m:nor/>
                          </m:rPr>
                          <a:rPr lang="en-US" sz="1600" i="1" dirty="0">
                            <a:latin typeface="Helvetica Light"/>
                          </a:rPr>
                          <m:t>t</m:t>
                        </m:r>
                      </m:den>
                    </m:f>
                  </m:oMath>
                </a14:m>
                <a:r>
                  <a:rPr lang="en-US" sz="1600" dirty="0">
                    <a:latin typeface="Helvetica Light"/>
                  </a:rPr>
                  <a:t> </a:t>
                </a:r>
                <a:r>
                  <a:rPr lang="en-US" sz="1600" dirty="0" smtClean="0">
                    <a:latin typeface="Helvetica Light"/>
                  </a:rPr>
                  <a:t>= </a:t>
                </a:r>
                <a14:m>
                  <m:oMath xmlns:m="http://schemas.openxmlformats.org/officeDocument/2006/math">
                    <m:f>
                      <m:fPr>
                        <m:ctrlPr>
                          <a:rPr lang="en-US" sz="1600" i="1">
                            <a:latin typeface="Cambria Math"/>
                          </a:rPr>
                        </m:ctrlPr>
                      </m:fPr>
                      <m:num>
                        <m:r>
                          <m:rPr>
                            <m:nor/>
                          </m:rPr>
                          <a:rPr lang="en-US" sz="1600" dirty="0">
                            <a:latin typeface="Helvetica Light"/>
                          </a:rPr>
                          <m:t>750 </m:t>
                        </m:r>
                        <m:r>
                          <m:rPr>
                            <m:nor/>
                          </m:rPr>
                          <a:rPr lang="en-US" sz="1600" dirty="0">
                            <a:latin typeface="Helvetica Light"/>
                          </a:rPr>
                          <m:t>m</m:t>
                        </m:r>
                      </m:num>
                      <m:den>
                        <m:r>
                          <m:rPr>
                            <m:nor/>
                          </m:rPr>
                          <a:rPr lang="en-US" sz="1600" dirty="0">
                            <a:latin typeface="Helvetica Light"/>
                          </a:rPr>
                          <m:t>25 </m:t>
                        </m:r>
                        <m:r>
                          <m:rPr>
                            <m:nor/>
                          </m:rPr>
                          <a:rPr lang="en-US" sz="1600" dirty="0">
                            <a:latin typeface="Helvetica Light"/>
                          </a:rPr>
                          <m:t>s</m:t>
                        </m:r>
                      </m:den>
                    </m:f>
                    <m:r>
                      <a:rPr lang="en-US" sz="1600" i="1" dirty="0">
                        <a:latin typeface="Cambria Math"/>
                      </a:rPr>
                      <m:t> </m:t>
                    </m:r>
                  </m:oMath>
                </a14:m>
                <a:endParaRPr lang="en-US" sz="1600" dirty="0" smtClean="0">
                  <a:solidFill>
                    <a:srgbClr val="FF0337"/>
                  </a:solidFill>
                  <a:latin typeface="Helvetica Light"/>
                </a:endParaRPr>
              </a:p>
              <a:p>
                <a:pPr marL="285750" indent="-285750">
                  <a:spcAft>
                    <a:spcPts val="600"/>
                  </a:spcAft>
                  <a:buFont typeface="Arial" panose="020B0604020202020204" pitchFamily="34" charset="0"/>
                  <a:buChar char="•"/>
                </a:pPr>
                <a:r>
                  <a:rPr lang="en-US" sz="1600" dirty="0" smtClean="0">
                    <a:solidFill>
                      <a:srgbClr val="FF0337"/>
                    </a:solidFill>
                    <a:latin typeface="Helvetica Light"/>
                  </a:rPr>
                  <a:t>Solve the Problem</a:t>
                </a:r>
              </a:p>
              <a:p>
                <a:pPr algn="ctr">
                  <a:spcAft>
                    <a:spcPts val="600"/>
                  </a:spcAft>
                </a:pPr>
                <a:r>
                  <a:rPr lang="en-US" sz="1600" b="1" i="1" dirty="0" smtClean="0">
                    <a:latin typeface="Helvetica Light"/>
                  </a:rPr>
                  <a:t>s</a:t>
                </a:r>
                <a:r>
                  <a:rPr lang="en-US" sz="1600" b="1" dirty="0" smtClean="0">
                    <a:latin typeface="Helvetica Light"/>
                  </a:rPr>
                  <a:t> </a:t>
                </a:r>
                <a:r>
                  <a:rPr lang="en-US" sz="1600" dirty="0">
                    <a:latin typeface="Helvetica Light"/>
                  </a:rPr>
                  <a:t>= </a:t>
                </a:r>
                <a14:m>
                  <m:oMath xmlns:m="http://schemas.openxmlformats.org/officeDocument/2006/math">
                    <m:f>
                      <m:fPr>
                        <m:ctrlPr>
                          <a:rPr lang="en-US" sz="1600" i="1" smtClean="0">
                            <a:latin typeface="Cambria Math"/>
                          </a:rPr>
                        </m:ctrlPr>
                      </m:fPr>
                      <m:num>
                        <m:r>
                          <m:rPr>
                            <m:nor/>
                          </m:rPr>
                          <a:rPr lang="en-US" sz="1600" dirty="0">
                            <a:latin typeface="Helvetica Light"/>
                          </a:rPr>
                          <m:t>750 </m:t>
                        </m:r>
                        <m:r>
                          <m:rPr>
                            <m:nor/>
                          </m:rPr>
                          <a:rPr lang="en-US" sz="1600" dirty="0">
                            <a:latin typeface="Helvetica Light"/>
                          </a:rPr>
                          <m:t>m</m:t>
                        </m:r>
                      </m:num>
                      <m:den>
                        <m:r>
                          <m:rPr>
                            <m:nor/>
                          </m:rPr>
                          <a:rPr lang="en-US" sz="1600" dirty="0">
                            <a:latin typeface="Helvetica Light"/>
                          </a:rPr>
                          <m:t>25 </m:t>
                        </m:r>
                        <m:r>
                          <m:rPr>
                            <m:nor/>
                          </m:rPr>
                          <a:rPr lang="en-US" sz="1600" dirty="0">
                            <a:latin typeface="Helvetica Light"/>
                          </a:rPr>
                          <m:t>s</m:t>
                        </m:r>
                      </m:den>
                    </m:f>
                  </m:oMath>
                </a14:m>
                <a:r>
                  <a:rPr lang="en-US" sz="1600" dirty="0" smtClean="0">
                    <a:latin typeface="Helvetica Light"/>
                  </a:rPr>
                  <a:t> </a:t>
                </a:r>
                <a:r>
                  <a:rPr lang="en-US" sz="1600" dirty="0">
                    <a:latin typeface="Helvetica Light"/>
                  </a:rPr>
                  <a:t>= </a:t>
                </a:r>
                <a:r>
                  <a:rPr lang="en-US" sz="1600" b="1" dirty="0">
                    <a:latin typeface="Helvetica Light"/>
                  </a:rPr>
                  <a:t>30 m/s</a:t>
                </a:r>
              </a:p>
            </p:txBody>
          </p:sp>
        </mc:Choice>
        <mc:Fallback xmlns="">
          <p:sp>
            <p:nvSpPr>
              <p:cNvPr id="4" name="Rectangle 3"/>
              <p:cNvSpPr>
                <a:spLocks noRot="1" noChangeAspect="1" noMove="1" noResize="1" noEditPoints="1" noAdjustHandles="1" noChangeArrowheads="1" noChangeShapeType="1" noTextEdit="1"/>
              </p:cNvSpPr>
              <p:nvPr/>
            </p:nvSpPr>
            <p:spPr>
              <a:xfrm>
                <a:off x="5015754" y="1858410"/>
                <a:ext cx="3289150" cy="1957074"/>
              </a:xfrm>
              <a:prstGeom prst="rect">
                <a:avLst/>
              </a:prstGeom>
              <a:blipFill rotWithShape="1">
                <a:blip r:embed="rId3"/>
                <a:stretch>
                  <a:fillRect l="-3896" t="-935" b="-623"/>
                </a:stretch>
              </a:blipFill>
            </p:spPr>
            <p:txBody>
              <a:bodyPr/>
              <a:lstStyle/>
              <a:p>
                <a:r>
                  <a:rPr lang="en-US">
                    <a:noFill/>
                  </a:rPr>
                  <a:t> </a:t>
                </a:r>
              </a:p>
            </p:txBody>
          </p:sp>
        </mc:Fallback>
      </mc:AlternateContent>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37086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09118" y="1073912"/>
            <a:ext cx="8067126" cy="631428"/>
          </a:xfrm>
        </p:spPr>
        <p:txBody>
          <a:bodyPr lIns="0" tIns="0">
            <a:normAutofit fontScale="92500" lnSpcReduction="20000"/>
          </a:bodyPr>
          <a:lstStyle/>
          <a:p>
            <a:pPr marL="0" indent="0">
              <a:buNone/>
            </a:pPr>
            <a:r>
              <a:rPr lang="en-US" sz="2200" b="1" dirty="0" smtClean="0">
                <a:latin typeface="Helvetica"/>
                <a:cs typeface="Helvetica"/>
              </a:rPr>
              <a:t>Distance-Time Graph</a:t>
            </a:r>
          </a:p>
          <a:p>
            <a:pPr marL="0" indent="0">
              <a:buNone/>
            </a:pPr>
            <a:r>
              <a:rPr lang="en-US" sz="2400" dirty="0">
                <a:latin typeface="Helvetica Light"/>
                <a:cs typeface="Helvetica Light"/>
                <a:hlinkClick r:id="rId2"/>
              </a:rPr>
              <a:t>https://</a:t>
            </a:r>
            <a:r>
              <a:rPr lang="en-US" sz="2400" dirty="0" smtClean="0">
                <a:latin typeface="Helvetica Light"/>
                <a:cs typeface="Helvetica Light"/>
                <a:hlinkClick r:id="rId2"/>
              </a:rPr>
              <a:t>www.youtube.com/watch?v=l93-BkAJ3UY</a:t>
            </a:r>
            <a:r>
              <a:rPr lang="en-US" sz="2400" dirty="0" smtClean="0">
                <a:latin typeface="Helvetica Light"/>
                <a:cs typeface="Helvetica Light"/>
              </a:rPr>
              <a:t> </a:t>
            </a:r>
            <a:endParaRPr lang="en-US" sz="2400" dirty="0">
              <a:latin typeface="Helvetica Light"/>
              <a:cs typeface="Helvetica Light"/>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 y="1527536"/>
            <a:ext cx="533400" cy="431800"/>
          </a:xfrm>
          <a:prstGeom prst="rect">
            <a:avLst/>
          </a:prstGeom>
        </p:spPr>
      </p:pic>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solidFill>
                  <a:schemeClr val="tx1">
                    <a:lumMod val="65000"/>
                    <a:lumOff val="35000"/>
                  </a:schemeClr>
                </a:solidFill>
                <a:latin typeface="Helvetica Light"/>
                <a:cs typeface="Helvetica Light"/>
              </a:rPr>
              <a:t>Describing Motion</a:t>
            </a:r>
            <a:endParaRPr lang="en-US" sz="1200" dirty="0">
              <a:solidFill>
                <a:schemeClr val="tx1">
                  <a:lumMod val="65000"/>
                  <a:lumOff val="35000"/>
                </a:schemeClr>
              </a:solidFill>
              <a:latin typeface="Helvetica Light"/>
              <a:cs typeface="Helvetica Light"/>
            </a:endParaRPr>
          </a:p>
        </p:txBody>
      </p:sp>
      <p:sp>
        <p:nvSpPr>
          <p:cNvPr id="10"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8850" y="3445888"/>
            <a:ext cx="4050030" cy="2584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0010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836836"/>
            <a:ext cx="8229600" cy="2863943"/>
          </a:xfrm>
        </p:spPr>
        <p:txBody>
          <a:bodyPr lIns="0" tIns="0"/>
          <a:lstStyle/>
          <a:p>
            <a:pPr marL="0" indent="0">
              <a:spcAft>
                <a:spcPts val="300"/>
              </a:spcAft>
              <a:buNone/>
            </a:pPr>
            <a:r>
              <a:rPr lang="en-US" sz="2200" b="1" dirty="0" smtClean="0">
                <a:latin typeface="Helvetica"/>
                <a:cs typeface="Helvetica"/>
              </a:rPr>
              <a:t>Average </a:t>
            </a:r>
            <a:r>
              <a:rPr lang="en-US" sz="2200" b="1" dirty="0">
                <a:latin typeface="Helvetica"/>
                <a:cs typeface="Helvetica"/>
              </a:rPr>
              <a:t>Speed</a:t>
            </a:r>
            <a:endParaRPr lang="en-US" sz="2200" b="1" dirty="0" smtClean="0">
              <a:latin typeface="Helvetica"/>
              <a:cs typeface="Helvetica"/>
            </a:endParaRPr>
          </a:p>
          <a:p>
            <a:pPr>
              <a:spcAft>
                <a:spcPts val="600"/>
              </a:spcAft>
            </a:pPr>
            <a:r>
              <a:rPr lang="en-US" sz="1800" dirty="0">
                <a:latin typeface="Helvetica Light"/>
                <a:cs typeface="Helvetica Light"/>
              </a:rPr>
              <a:t>Average speed describes speed of motion when speed is changing. </a:t>
            </a:r>
          </a:p>
          <a:p>
            <a:pPr>
              <a:spcAft>
                <a:spcPts val="1200"/>
              </a:spcAft>
            </a:pPr>
            <a:r>
              <a:rPr lang="en-US" sz="1800" dirty="0">
                <a:latin typeface="Helvetica Light"/>
                <a:cs typeface="Helvetica Light"/>
              </a:rPr>
              <a:t>Average speed is the total distance traveled divided by the total time of travel. </a:t>
            </a:r>
            <a:endParaRPr lang="en-US" sz="1800" dirty="0" smtClean="0">
              <a:latin typeface="Helvetica Light"/>
              <a:cs typeface="Helvetica Light"/>
            </a:endParaRPr>
          </a:p>
          <a:p>
            <a:pPr marL="0" indent="0">
              <a:spcAft>
                <a:spcPts val="1200"/>
              </a:spcAft>
              <a:buNone/>
            </a:pPr>
            <a:r>
              <a:rPr lang="en-US" sz="1800" dirty="0" smtClean="0">
                <a:latin typeface="Helvetica Light"/>
                <a:cs typeface="Helvetica Light"/>
              </a:rPr>
              <a:t>If </a:t>
            </a:r>
            <a:r>
              <a:rPr lang="en-US" sz="1800" dirty="0">
                <a:latin typeface="Helvetica Light"/>
                <a:cs typeface="Helvetica Light"/>
              </a:rPr>
              <a:t>the total distance traveled was 5 km and the total time was 1/4 h, or 0.25 h.</a:t>
            </a:r>
            <a:endParaRPr lang="en-US" sz="1800" dirty="0" smtClean="0">
              <a:latin typeface="Helvetica Light"/>
              <a:cs typeface="Helvetica Light"/>
            </a:endParaRPr>
          </a:p>
          <a:p>
            <a:pPr marL="0" indent="0">
              <a:spcBef>
                <a:spcPts val="600"/>
              </a:spcBef>
              <a:spcAft>
                <a:spcPts val="1200"/>
              </a:spcAft>
              <a:buNone/>
            </a:pPr>
            <a:r>
              <a:rPr lang="en-US" sz="1800" i="1" dirty="0">
                <a:latin typeface="Helvetica"/>
                <a:cs typeface="Helvetica"/>
              </a:rPr>
              <a:t>The average speed was:</a:t>
            </a:r>
            <a:endParaRPr lang="en-US" sz="1800" dirty="0" smtClean="0">
              <a:latin typeface="Helvetica Light"/>
              <a:cs typeface="Helvetica Light"/>
            </a:endParaRPr>
          </a:p>
        </p:txBody>
      </p:sp>
      <p:sp>
        <p:nvSpPr>
          <p:cNvPr id="9"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solidFill>
                  <a:schemeClr val="tx1">
                    <a:lumMod val="65000"/>
                    <a:lumOff val="35000"/>
                  </a:schemeClr>
                </a:solidFill>
                <a:latin typeface="Helvetica Light"/>
                <a:cs typeface="Helvetica Light"/>
              </a:rPr>
              <a:t>Describing Motion</a:t>
            </a:r>
            <a:endParaRPr lang="en-US" sz="1200" dirty="0">
              <a:solidFill>
                <a:schemeClr val="tx1">
                  <a:lumMod val="65000"/>
                  <a:lumOff val="35000"/>
                </a:schemeClr>
              </a:solidFill>
              <a:latin typeface="Helvetica Light"/>
              <a:cs typeface="Helvetica Light"/>
            </a:endParaRPr>
          </a:p>
        </p:txBody>
      </p:sp>
      <p:sp>
        <p:nvSpPr>
          <p:cNvPr id="10"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7"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5282" y="3713883"/>
            <a:ext cx="4206875" cy="78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121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836836"/>
            <a:ext cx="8229600" cy="2863943"/>
          </a:xfrm>
        </p:spPr>
        <p:txBody>
          <a:bodyPr lIns="0" tIns="0"/>
          <a:lstStyle/>
          <a:p>
            <a:pPr marL="0" indent="0">
              <a:spcAft>
                <a:spcPts val="300"/>
              </a:spcAft>
              <a:buNone/>
            </a:pPr>
            <a:r>
              <a:rPr lang="en-US" sz="2200" b="1" dirty="0" smtClean="0">
                <a:latin typeface="Helvetica"/>
                <a:cs typeface="Helvetica"/>
              </a:rPr>
              <a:t>Graphing Motion</a:t>
            </a:r>
          </a:p>
          <a:p>
            <a:pPr>
              <a:spcAft>
                <a:spcPts val="600"/>
              </a:spcAft>
            </a:pPr>
            <a:r>
              <a:rPr lang="en-US" sz="1800" dirty="0">
                <a:latin typeface="Helvetica Light"/>
                <a:cs typeface="Helvetica Light"/>
              </a:rPr>
              <a:t>The motion of an object over a period of time can be shown on a distance-time graph. </a:t>
            </a:r>
          </a:p>
          <a:p>
            <a:pPr>
              <a:spcAft>
                <a:spcPts val="1200"/>
              </a:spcAft>
            </a:pPr>
            <a:r>
              <a:rPr lang="en-US" sz="1800" dirty="0">
                <a:latin typeface="Helvetica Light"/>
                <a:cs typeface="Helvetica Light"/>
              </a:rPr>
              <a:t>Time is plotted along the horizontal axis of the graph and the distance traveled is plotted along the vertical axis of the graph. </a:t>
            </a:r>
          </a:p>
          <a:p>
            <a:pPr marL="0" indent="0">
              <a:spcAft>
                <a:spcPts val="1200"/>
              </a:spcAft>
              <a:buNone/>
            </a:pPr>
            <a:endParaRPr lang="en-US" sz="1800" dirty="0" smtClean="0">
              <a:latin typeface="Helvetica Light"/>
              <a:cs typeface="Helvetica Light"/>
            </a:endParaRPr>
          </a:p>
        </p:txBody>
      </p:sp>
      <p:sp>
        <p:nvSpPr>
          <p:cNvPr id="9"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solidFill>
                  <a:schemeClr val="tx1">
                    <a:lumMod val="65000"/>
                    <a:lumOff val="35000"/>
                  </a:schemeClr>
                </a:solidFill>
                <a:latin typeface="Helvetica Light"/>
                <a:cs typeface="Helvetica Light"/>
              </a:rPr>
              <a:t>Describing Motion</a:t>
            </a:r>
            <a:endParaRPr lang="en-US" sz="1200" dirty="0">
              <a:solidFill>
                <a:schemeClr val="tx1">
                  <a:lumMod val="65000"/>
                  <a:lumOff val="35000"/>
                </a:schemeClr>
              </a:solidFill>
              <a:latin typeface="Helvetica Light"/>
              <a:cs typeface="Helvetica Light"/>
            </a:endParaRPr>
          </a:p>
        </p:txBody>
      </p:sp>
      <p:sp>
        <p:nvSpPr>
          <p:cNvPr id="10"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3741" y="2948739"/>
            <a:ext cx="4867795" cy="3105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2623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1799</TotalTime>
  <Words>634</Words>
  <Application>Microsoft Office PowerPoint</Application>
  <PresentationFormat>On-screen Show (4:3)</PresentationFormat>
  <Paragraphs>96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McGraw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dc:title>
  <dc:creator>gatekeeper</dc:creator>
  <cp:lastModifiedBy>Sarah Hinds</cp:lastModifiedBy>
  <cp:revision>102</cp:revision>
  <cp:lastPrinted>2013-07-12T17:01:47Z</cp:lastPrinted>
  <dcterms:created xsi:type="dcterms:W3CDTF">2013-07-09T14:24:31Z</dcterms:created>
  <dcterms:modified xsi:type="dcterms:W3CDTF">2016-01-28T15:31:32Z</dcterms:modified>
</cp:coreProperties>
</file>