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handoutMasterIdLst>
    <p:handoutMasterId r:id="rId17"/>
  </p:handoutMasterIdLst>
  <p:sldIdLst>
    <p:sldId id="256" r:id="rId2"/>
    <p:sldId id="309" r:id="rId3"/>
    <p:sldId id="308" r:id="rId4"/>
    <p:sldId id="299" r:id="rId5"/>
    <p:sldId id="301" r:id="rId6"/>
    <p:sldId id="264" r:id="rId7"/>
    <p:sldId id="300" r:id="rId8"/>
    <p:sldId id="303" r:id="rId9"/>
    <p:sldId id="311" r:id="rId10"/>
    <p:sldId id="315" r:id="rId11"/>
    <p:sldId id="312" r:id="rId12"/>
    <p:sldId id="307" r:id="rId13"/>
    <p:sldId id="313" r:id="rId14"/>
    <p:sldId id="314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2" autoAdjust="0"/>
    <p:restoredTop sz="94660"/>
  </p:normalViewPr>
  <p:slideViewPr>
    <p:cSldViewPr>
      <p:cViewPr varScale="1">
        <p:scale>
          <a:sx n="73" d="100"/>
          <a:sy n="73" d="100"/>
        </p:scale>
        <p:origin x="-109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DA29E3-DADB-4D5E-84CE-C4D04A466DC1}" type="datetimeFigureOut">
              <a:rPr lang="en-US" smtClean="0"/>
              <a:pPr/>
              <a:t>8/19/2014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9589C2-7362-47EC-AFCF-D3130676D1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9030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46B017-1FA7-48CF-973E-4369BC91E009}" type="datetimeFigureOut">
              <a:rPr lang="en-US" smtClean="0"/>
              <a:pPr/>
              <a:t>8/19/2014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34A504-35E5-4AB8-A039-93E31841E7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3072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3A016444-B69D-45A9-8EA8-E49A1111D7B5}" type="datetimeFigureOut">
              <a:rPr lang="en-US" smtClean="0"/>
              <a:pPr/>
              <a:t>8/19/2014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C963B8A2-AAB7-4B0B-9F31-F1DA3E70CE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16444-B69D-45A9-8EA8-E49A1111D7B5}" type="datetimeFigureOut">
              <a:rPr lang="en-US" smtClean="0"/>
              <a:pPr/>
              <a:t>8/19/2014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3B8A2-AAB7-4B0B-9F31-F1DA3E70CE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16444-B69D-45A9-8EA8-E49A1111D7B5}" type="datetimeFigureOut">
              <a:rPr lang="en-US" smtClean="0"/>
              <a:pPr/>
              <a:t>8/19/2014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3B8A2-AAB7-4B0B-9F31-F1DA3E70CE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3A016444-B69D-45A9-8EA8-E49A1111D7B5}" type="datetimeFigureOut">
              <a:rPr lang="en-US" smtClean="0"/>
              <a:pPr/>
              <a:t>8/19/2014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3B8A2-AAB7-4B0B-9F31-F1DA3E70CE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3A016444-B69D-45A9-8EA8-E49A1111D7B5}" type="datetimeFigureOut">
              <a:rPr lang="en-US" smtClean="0"/>
              <a:pPr/>
              <a:t>8/19/2014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C963B8A2-AAB7-4B0B-9F31-F1DA3E70CEF8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3A016444-B69D-45A9-8EA8-E49A1111D7B5}" type="datetimeFigureOut">
              <a:rPr lang="en-US" smtClean="0"/>
              <a:pPr/>
              <a:t>8/19/2014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C963B8A2-AAB7-4B0B-9F31-F1DA3E70CE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3A016444-B69D-45A9-8EA8-E49A1111D7B5}" type="datetimeFigureOut">
              <a:rPr lang="en-US" smtClean="0"/>
              <a:pPr/>
              <a:t>8/19/2014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C963B8A2-AAB7-4B0B-9F31-F1DA3E70CE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16444-B69D-45A9-8EA8-E49A1111D7B5}" type="datetimeFigureOut">
              <a:rPr lang="en-US" smtClean="0"/>
              <a:pPr/>
              <a:t>8/19/2014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3B8A2-AAB7-4B0B-9F31-F1DA3E70CE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3A016444-B69D-45A9-8EA8-E49A1111D7B5}" type="datetimeFigureOut">
              <a:rPr lang="en-US" smtClean="0"/>
              <a:pPr/>
              <a:t>8/19/2014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C963B8A2-AAB7-4B0B-9F31-F1DA3E70CE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3A016444-B69D-45A9-8EA8-E49A1111D7B5}" type="datetimeFigureOut">
              <a:rPr lang="en-US" smtClean="0"/>
              <a:pPr/>
              <a:t>8/19/2014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C963B8A2-AAB7-4B0B-9F31-F1DA3E70CE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3A016444-B69D-45A9-8EA8-E49A1111D7B5}" type="datetimeFigureOut">
              <a:rPr lang="en-US" smtClean="0"/>
              <a:pPr/>
              <a:t>8/19/2014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C963B8A2-AAB7-4B0B-9F31-F1DA3E70CE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3A016444-B69D-45A9-8EA8-E49A1111D7B5}" type="datetimeFigureOut">
              <a:rPr lang="en-US" smtClean="0"/>
              <a:pPr/>
              <a:t>8/19/2014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C963B8A2-AAB7-4B0B-9F31-F1DA3E70CEF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0544" y="381000"/>
            <a:ext cx="8062912" cy="1865313"/>
          </a:xfrm>
        </p:spPr>
        <p:txBody>
          <a:bodyPr>
            <a:normAutofit/>
          </a:bodyPr>
          <a:lstStyle/>
          <a:p>
            <a:pPr algn="ctr"/>
            <a:r>
              <a:rPr lang="en-US" sz="5400" dirty="0" smtClean="0">
                <a:latin typeface="Book Antiqua" pitchFamily="18" charset="0"/>
              </a:rPr>
              <a:t>Scientific Inquiry</a:t>
            </a:r>
            <a:endParaRPr lang="en-US" sz="5400" dirty="0">
              <a:latin typeface="Book Antiqua" pitchFamily="18" charset="0"/>
            </a:endParaRPr>
          </a:p>
        </p:txBody>
      </p:sp>
      <p:pic>
        <p:nvPicPr>
          <p:cNvPr id="18434" name="Picture 2" descr="http://t0.gstatic.com/images?q=tbn:ANd9GcRCy2SlisF9XWRS2SBurZC91LinfQuagrmbcO8Gzs79noyFZLs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19600" y="2438400"/>
            <a:ext cx="2362200" cy="403771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6438106"/>
          </a:xfrm>
        </p:spPr>
        <p:txBody>
          <a:bodyPr>
            <a:normAutofit/>
          </a:bodyPr>
          <a:lstStyle/>
          <a:p>
            <a:r>
              <a:rPr lang="en-US" dirty="0" smtClean="0"/>
              <a:t>Experimental Group-the group that receives the treatment	</a:t>
            </a:r>
            <a:br>
              <a:rPr lang="en-US" dirty="0" smtClean="0"/>
            </a:br>
            <a:r>
              <a:rPr lang="en-US" dirty="0" smtClean="0"/>
              <a:t>Control Group-the group that remains unchanged </a:t>
            </a:r>
            <a:r>
              <a:rPr lang="en-US" smtClean="0"/>
              <a:t>(normal)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6927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7848600" cy="4525963"/>
          </a:xfrm>
        </p:spPr>
        <p:txBody>
          <a:bodyPr/>
          <a:lstStyle/>
          <a:p>
            <a:r>
              <a:rPr lang="en-US" dirty="0" smtClean="0"/>
              <a:t>This is the portion after the experiment is complete.  It will include</a:t>
            </a:r>
          </a:p>
          <a:p>
            <a:pPr lvl="1"/>
            <a:r>
              <a:rPr lang="en-US" dirty="0" smtClean="0"/>
              <a:t>Any calculations you have made</a:t>
            </a:r>
          </a:p>
          <a:p>
            <a:pPr lvl="1"/>
            <a:r>
              <a:rPr lang="en-US" dirty="0" smtClean="0"/>
              <a:t>Charts you have developed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4961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>
            <a:normAutofit/>
          </a:bodyPr>
          <a:lstStyle/>
          <a:p>
            <a:pPr algn="ctr"/>
            <a:r>
              <a:rPr lang="en-US" sz="4400" dirty="0" smtClean="0">
                <a:latin typeface="Book Antiqua" pitchFamily="18" charset="0"/>
              </a:rPr>
              <a:t>Conclusion</a:t>
            </a:r>
            <a:endParaRPr lang="en-US" sz="4400" dirty="0">
              <a:latin typeface="Book Antiqua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46017" y="2590800"/>
            <a:ext cx="8686800" cy="1828800"/>
          </a:xfrm>
        </p:spPr>
        <p:txBody>
          <a:bodyPr>
            <a:noAutofit/>
          </a:bodyPr>
          <a:lstStyle/>
          <a:p>
            <a:pPr algn="ctr"/>
            <a:r>
              <a:rPr lang="en-US" sz="3600" dirty="0" smtClean="0">
                <a:latin typeface="Book Antiqua" pitchFamily="18" charset="0"/>
              </a:rPr>
              <a:t>A conclusion is a summary of the information gained from testing a hypothesis.</a:t>
            </a:r>
          </a:p>
          <a:p>
            <a:pPr algn="ctr"/>
            <a:r>
              <a:rPr lang="en-US" sz="3600" dirty="0" smtClean="0">
                <a:latin typeface="Book Antiqua" pitchFamily="18" charset="0"/>
              </a:rPr>
              <a:t>This is when you state whether your hypothesis was correct or incorrect and support this with data from your </a:t>
            </a:r>
            <a:r>
              <a:rPr lang="en-US" sz="3600" dirty="0" err="1" smtClean="0">
                <a:latin typeface="Book Antiqua" pitchFamily="18" charset="0"/>
              </a:rPr>
              <a:t>experiement</a:t>
            </a:r>
            <a:r>
              <a:rPr lang="en-US" sz="3600" dirty="0" smtClean="0">
                <a:latin typeface="Book Antiqua" pitchFamily="18" charset="0"/>
              </a:rPr>
              <a:t>.</a:t>
            </a:r>
            <a:endParaRPr lang="en-US" sz="3600" dirty="0">
              <a:latin typeface="Book Antiqua" pitchFamily="18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52400" y="990600"/>
            <a:ext cx="8763000" cy="1905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marL="448056" marR="0" lvl="0" indent="-384048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"/>
              <a:tabLst/>
              <a:defRPr/>
            </a:pPr>
            <a:r>
              <a:rPr kumimoji="0" lang="en-US" sz="3600" b="0" i="0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</a:rPr>
              <a:t>After analyzing your results, you can begin to draw conclusions about your investigation.</a:t>
            </a:r>
            <a:endParaRPr kumimoji="0" lang="en-US" sz="3600" b="0" i="0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ook Antiqua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219200"/>
            <a:ext cx="8305800" cy="4419600"/>
          </a:xfrm>
        </p:spPr>
        <p:txBody>
          <a:bodyPr/>
          <a:lstStyle/>
          <a:p>
            <a:r>
              <a:rPr lang="en-US" dirty="0" smtClean="0"/>
              <a:t>You drive a pickup and make an observation about how much fuel you use up when you drive with your tailgate down. What type of observation might you make?</a:t>
            </a:r>
          </a:p>
          <a:p>
            <a:r>
              <a:rPr lang="en-US" dirty="0" smtClean="0"/>
              <a:t>Write a hypothesis about your observations.</a:t>
            </a:r>
          </a:p>
          <a:p>
            <a:r>
              <a:rPr lang="en-US" dirty="0" smtClean="0"/>
              <a:t>What is an experiment you could set up to test it? What components do you need in your experiment?</a:t>
            </a:r>
          </a:p>
        </p:txBody>
      </p:sp>
    </p:spTree>
    <p:extLst>
      <p:ext uri="{BB962C8B-B14F-4D97-AF65-F5344CB8AC3E}">
        <p14:creationId xmlns:p14="http://schemas.microsoft.com/office/powerpoint/2010/main" val="3879084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743200"/>
            <a:ext cx="8497901" cy="427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304799" y="152400"/>
            <a:ext cx="8497901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/>
              <a:t>If this is your data, what might your conclusion be</a:t>
            </a:r>
            <a:r>
              <a:rPr lang="en-US" sz="3600" b="1" dirty="0" smtClean="0"/>
              <a:t>?</a:t>
            </a:r>
          </a:p>
          <a:p>
            <a:r>
              <a:rPr lang="en-US" sz="3600" b="1" dirty="0" smtClean="0"/>
              <a:t>Would you accept or reject your hypothesis?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3457631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scientific method?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Scientific method- A series of steps followed to solve problems.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1962568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Steps of the scientific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8358" indent="-514350">
              <a:buAutoNum type="arabicPeriod"/>
            </a:pPr>
            <a:r>
              <a:rPr lang="en-US" dirty="0" smtClean="0"/>
              <a:t>Observation</a:t>
            </a:r>
          </a:p>
          <a:p>
            <a:pPr marL="578358" indent="-514350">
              <a:buAutoNum type="arabicPeriod"/>
            </a:pPr>
            <a:r>
              <a:rPr lang="en-US" dirty="0" smtClean="0"/>
              <a:t>Question</a:t>
            </a:r>
          </a:p>
          <a:p>
            <a:pPr marL="578358" indent="-514350">
              <a:buAutoNum type="arabicPeriod"/>
            </a:pPr>
            <a:r>
              <a:rPr lang="en-US" dirty="0" smtClean="0"/>
              <a:t>Hypothesis</a:t>
            </a:r>
          </a:p>
          <a:p>
            <a:pPr marL="578358" indent="-514350">
              <a:buAutoNum type="arabicPeriod"/>
            </a:pPr>
            <a:r>
              <a:rPr lang="en-US" dirty="0" smtClean="0"/>
              <a:t>Experiment</a:t>
            </a:r>
          </a:p>
          <a:p>
            <a:pPr marL="578358" indent="-514350">
              <a:buAutoNum type="arabicPeriod"/>
            </a:pPr>
            <a:r>
              <a:rPr lang="en-US" dirty="0" smtClean="0"/>
              <a:t>Results</a:t>
            </a:r>
          </a:p>
          <a:p>
            <a:pPr marL="578358" indent="-514350">
              <a:buAutoNum type="arabicPeriod"/>
            </a:pPr>
            <a:r>
              <a:rPr lang="en-US" dirty="0" smtClean="0"/>
              <a:t>Conclusion</a:t>
            </a:r>
          </a:p>
        </p:txBody>
      </p:sp>
    </p:spTree>
    <p:extLst>
      <p:ext uri="{BB962C8B-B14F-4D97-AF65-F5344CB8AC3E}">
        <p14:creationId xmlns:p14="http://schemas.microsoft.com/office/powerpoint/2010/main" val="1566756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"/>
          <p:cNvSpPr txBox="1">
            <a:spLocks/>
          </p:cNvSpPr>
          <p:nvPr/>
        </p:nvSpPr>
        <p:spPr>
          <a:xfrm>
            <a:off x="228600" y="609600"/>
            <a:ext cx="8686800" cy="3124200"/>
          </a:xfrm>
          <a:prstGeom prst="rect">
            <a:avLst/>
          </a:prstGeom>
        </p:spPr>
        <p:txBody>
          <a:bodyPr vert="horz" anchor="t">
            <a:normAutofit fontScale="92500"/>
          </a:bodyPr>
          <a:lstStyle/>
          <a:p>
            <a:pPr marL="448056" indent="-384048" algn="ctr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"/>
              <a:defRPr/>
            </a:pPr>
            <a:r>
              <a:rPr kumimoji="0" lang="en-US" sz="3600" b="0" i="0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</a:rPr>
              <a:t>Most scientific questions begin with observations.</a:t>
            </a:r>
            <a:r>
              <a:rPr lang="en-US" sz="3600" dirty="0">
                <a:latin typeface="Book Antiqua" pitchFamily="18" charset="0"/>
              </a:rPr>
              <a:t> </a:t>
            </a:r>
            <a:endParaRPr lang="en-US" sz="3600" dirty="0" smtClean="0">
              <a:latin typeface="Book Antiqua" pitchFamily="18" charset="0"/>
            </a:endParaRPr>
          </a:p>
          <a:p>
            <a:pPr marL="448056" indent="-384048" algn="ctr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"/>
              <a:defRPr/>
            </a:pPr>
            <a:r>
              <a:rPr lang="en-US" sz="3600" dirty="0" smtClean="0">
                <a:latin typeface="Book Antiqua" pitchFamily="18" charset="0"/>
              </a:rPr>
              <a:t>Observation</a:t>
            </a:r>
            <a:r>
              <a:rPr lang="en-US" sz="3600" dirty="0">
                <a:latin typeface="Book Antiqua" pitchFamily="18" charset="0"/>
              </a:rPr>
              <a:t>– </a:t>
            </a:r>
            <a:r>
              <a:rPr lang="en-US" sz="3600" u="sng" dirty="0">
                <a:latin typeface="Book Antiqua" pitchFamily="18" charset="0"/>
              </a:rPr>
              <a:t>the results of using one or more of your senses to gather information and taking note of what occurs.</a:t>
            </a:r>
            <a:endParaRPr lang="en-US" sz="3600" dirty="0">
              <a:latin typeface="Book Antiqua" pitchFamily="18" charset="0"/>
            </a:endParaRPr>
          </a:p>
          <a:p>
            <a:pPr marL="448056" marR="0" lvl="0" indent="-384048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"/>
              <a:tabLst/>
              <a:defRPr/>
            </a:pPr>
            <a:endParaRPr kumimoji="0" lang="en-US" sz="3600" b="0" i="0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ook Antiqua" pitchFamily="18" charset="0"/>
              <a:ea typeface="+mn-ea"/>
              <a:cs typeface="+mn-cs"/>
            </a:endParaRPr>
          </a:p>
        </p:txBody>
      </p:sp>
      <p:pic>
        <p:nvPicPr>
          <p:cNvPr id="9218" name="Picture 2" descr="http://t3.gstatic.com/images?q=tbn:ANd9GcR0vRcTJbuAsbn0PAm8hAdsaG94AjKnpOLp9nWetFi3DK4KryZ0m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55599" y="4477020"/>
            <a:ext cx="2133600" cy="2133600"/>
          </a:xfrm>
          <a:prstGeom prst="rect">
            <a:avLst/>
          </a:prstGeom>
          <a:noFill/>
        </p:spPr>
      </p:pic>
      <p:pic>
        <p:nvPicPr>
          <p:cNvPr id="1026" name="Picture 2" descr="http://t1.gstatic.com/images?q=tbn:ANd9GcSNoWsPth90tKSvtgRNMoQj8NbANYJ8vEAcpjYO1inz2A16KF4-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70736" y="3638820"/>
            <a:ext cx="2762250" cy="1657351"/>
          </a:xfrm>
          <a:prstGeom prst="rect">
            <a:avLst/>
          </a:prstGeom>
          <a:noFill/>
        </p:spPr>
      </p:pic>
      <p:pic>
        <p:nvPicPr>
          <p:cNvPr id="1028" name="Picture 4" descr="http://t1.gstatic.com/images?q=tbn:ANd9GcTg4IuTaFtMA4QnxRjDGl_I2bfTLqMYV6hBr9Kd6vAmthswF2ZU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14400" y="4467495"/>
            <a:ext cx="2143125" cy="2143125"/>
          </a:xfrm>
          <a:prstGeom prst="rect">
            <a:avLst/>
          </a:prstGeom>
          <a:noFill/>
        </p:spPr>
      </p:pic>
      <p:pic>
        <p:nvPicPr>
          <p:cNvPr id="1030" name="Picture 6" descr="http://t2.gstatic.com/images?q=tbn:ANd9GcSC70q8a1qbF-A1Ggu-__PC2teDbQ8aNZfgsb1wL6hl71smt2Nv2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00400" y="5324474"/>
            <a:ext cx="2981325" cy="15335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685800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>
                <a:latin typeface="Book Antiqua" pitchFamily="18" charset="0"/>
              </a:rPr>
              <a:t>Question</a:t>
            </a:r>
            <a:endParaRPr lang="en-US" sz="3600" dirty="0">
              <a:latin typeface="Book Antiqua" pitchFamily="18" charset="0"/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228600" y="1143000"/>
            <a:ext cx="8686800" cy="76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marL="448056" marR="0" lvl="0" indent="-384048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"/>
              <a:tabLst/>
              <a:defRPr/>
            </a:pPr>
            <a:r>
              <a:rPr kumimoji="0" lang="en-US" sz="3600" b="0" i="0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</a:rPr>
              <a:t>Observations often lead to questions.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228600" y="2362200"/>
            <a:ext cx="8686800" cy="1447800"/>
          </a:xfrm>
          <a:prstGeom prst="rect">
            <a:avLst/>
          </a:prstGeom>
        </p:spPr>
        <p:txBody>
          <a:bodyPr vert="horz" anchor="t">
            <a:normAutofit fontScale="92500" lnSpcReduction="20000"/>
          </a:bodyPr>
          <a:lstStyle/>
          <a:p>
            <a:pPr marL="448056" marR="0" lvl="0" indent="-384048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"/>
              <a:tabLst/>
              <a:defRPr/>
            </a:pPr>
            <a:r>
              <a:rPr kumimoji="0" lang="en-US" sz="3600" b="0" i="0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</a:rPr>
              <a:t>“When logs burn,</a:t>
            </a:r>
            <a:r>
              <a:rPr kumimoji="0" lang="en-US" sz="3600" b="0" i="0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</a:rPr>
              <a:t> what happens to the wood? Do the logs disappear? Do they change in some way?</a:t>
            </a:r>
            <a:endParaRPr kumimoji="0" lang="en-US" sz="3600" b="0" i="0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ook Antiqua" pitchFamily="18" charset="0"/>
              <a:ea typeface="+mn-ea"/>
              <a:cs typeface="+mn-cs"/>
            </a:endParaRPr>
          </a:p>
        </p:txBody>
      </p:sp>
      <p:sp>
        <p:nvSpPr>
          <p:cNvPr id="30722" name="AutoShape 2" descr="data:image/jpg;base64,/9j/4AAQSkZJRgABAQAAAQABAAD/2wCEAAkGBhQSERQTEhQWFRUVFxcYGBgXGBgXFBgYGBcWFxYYFxYYHSYfFxkkGRcVIC8gIycpLCwsFyAxNTAqNSYrLCkBCQoKDgwOGg8PGiweHB0pKSksKSksKSksKSksLywpKSksKSwsKSwqKSkpLCwsLCwpKSwpLCkpLCkpKSwpLCksLP/AABEIAMIBAwMBIgACEQEDEQH/xAAbAAABBQEBAAAAAAAAAAAAAAAEAAECAwUGB//EADwQAAEDAgQEAwcCBQMEAwAAAAEAAhEDIQQSMUEFIlFhcYGRBhMyobHB8ELRFCNS4fEVYnIHM5KyJKLC/8QAGQEBAQEBAQEAAAAAAAAAAAAAAAECAwQF/8QAJxEBAQACAgICAAYDAQAAAAAAAAECEQMxEiEEQRMiUWHB0SNCsTL/2gAMAwEAAhEDEQA/APFFJtOUxKZZQoTQpJkQyZSTQgSZOkgQTpJwgScJ4TwjRkk+VIBAwTwnCeEEYTp0kDJJ0kDFRIU1FBFRU4USiGTKSaERGEk6ZAyUJ0oQJOE0JIqVuiSaUkNpJJ4TIhJk6SBBs+SSQTwiowkkkgScJk4QiYUgpOAm0kQNesCfnKiAikllTpIHhM5SDU8I0gGpQrMqYsQ0gnhTyJoRNGaFEtUp6JPCGlRCaFIpkRCEipJORFcJJ0xRDJ4SCdFNCUJ06IjCSkmQTTQpAJigaEinShAwTgJ4TyioOCaFPKoIEnCZSARVgCUKVJsz2ufWE7WoujZU4Cnl6qwNjSQjcimFYykTaFJtInutfAYTKNiTHiBYrGWckdcOO5UHR4c51g12nRSqcKdJysdA7XWsym+0Wbcm8H567q44aQdZIt/nr2XH8V6ZwenNnDONg09NDqq6uFeLFp9CtOrRdJbMXvKHrUSAYJjxXWZuGXFoC7DuGoIntCY0USWn8KjUla243EIKRVbmHdaLAGEOdfcD9/NA16pcSTutMWaUkJJymJRlEqMKaZESZSMSmDVfXbEDsE+Gq5TNj4iUVRlShEB7TsR4JnUZ0I+6JoPlSU3Uz0KdDRBqctU3KJCCLx0UVJwTIqIUwEwVlNkoGyKtzUQBdPUpIBQFKFNzEgLIE02VzQqQ1X0hdG8VjhFkTRo3u0/2Q2SVvcGwhdmLs0Aa7R91xzy1Hp48N1ZgeDCPEfaVrUeDvLC6DDbn91o4XAREC1vNd77FcNZVZWa4CC0N8JB+68HJyZf6+30J48ePlfp5a6nHeytDOSIF7z0/ytOvQ93XgwcriCDoQDBB8YIXVcf9jKTMN/EUCS2GHLtlcRp6hcby6smu3XK446lvbzWvgraAzJtEn7oR+DIIA3B+Yutyo27tyQe2p27qs0gAGubBHxGDMzYmd7n5dF6pk55YOeOGjQb7xMqipg4vE3FtAtmuwSb3KB/iT8IAjcneNpXoxryZyRk41skGIGnkLfZBVjr8u35CPcS6QPt1+SEqU9ivRHiyCkKJCMq0WwTJHToTAQkKuWkYT02SQO4VjRZTwzOYnoJ8zYfVBHEmSoNTkKdEcwQRdTtMpoUolP7vqgqKSchJEXOCipkqDiioEJiFJSagg1X0gq2hG4NgBlx9NUWQzKMnf86IwYIZSTr23n6aK95uIsDr36I2nhgWOHgR8li11mLncTSAQwC2cRRAv9UG3CkgmJA/LKys+Kn3UwR+dFOjTBsZRuB4c+pOWBHUxuAtShw17LuymBMCbaiD/bqs5ZadsMNh8DQBGUmBvYW7z1W5wn3ebK020JKZnDHPFQUgZygwIkmxjrp06Lb4Z7HhjWZ/jEzG99ulo1Xj5Mtvo8eOmrh8K2ABPp59V2PsNQyuqxoQPWT/AHWBg8LzAAEz2v8A3XdcA4YaTDOro8hsscU8uSfsz8rKY8Vl7rzL2j4UDiapzR/MeYjud5XofCsF7zh7Kes0oHpb5rmva7hL21HPjlc438dJXWeyj5wtMdBHoSFz4dXk8b+8Z+Tl/ixyx/Z5niPYmsaoblIk3MW8iu5xXsZSqUwHiXARm0PYyF1DqQUXLny/Fz/2vXWnnz+bnl16eA+0Hss7D1MrjY3aYNxpr2WA/hYLpLgBc+QGgnU6r13/AKotb/IH6oebaxy/cH0Xl/8AAchDqgeZOhGZo2BHqvVwXLx/N265ZeeMy12xqmApCwe+9xYGB30+u6Dp4FrjBfGu3yJlXtcWOIt36eHRQxDdXDWD2vvl67r2x5MtBK1EBpbIvBncRP7lAmnBsUTXAAtuhqgHZbjhkQFtUTQwznUjkGYk3Au6B0Gup2QjjKKZRJpgtMESba+uyqQKB1UhYiNQrWYgfrGaYv8AqHmn9yDdpF9jqiKgpk2SFPWU7nQI6oBy3xSV7QkglVp3VDlfUfb81VJb1EIItElTbS62+qYvjQJNcgsPZX4ZnnBVbAi8FTt6KVvGbaTWyO/9lp4GhmERmk791lYgwQt3hxsNog/nzXKu8C/6Mag28CTJ6jt4rNxtJ1B7WwANYF58fKPRdNTow6RcXHl1WdxaiNZMnXUiFNmmVgcNUDDUpy0udEf7b6fRNjmlpaHaxPhJOnotXhlctkOMgaXnbTsqeOu95UZluA0Ce8uKzndOvHi6/gVAj3ZG8X1JMRddrwnhnvagY6wjMesLL/6Z8LzuzuHKxoI7k2/ddrxPibKNVhI2OaNgYjx0leSzf57/AOd6ejLksv4eE96aGE4aymORoHfc+JRSqdUlhLYMiR0NrILgdR5w9N1Uy9zcxnvJ+i90uHHl44z63t8yy5TytF4zCtqNLXCQVkcJwxw9OpJJGeGg9JAnzn5LXdiBkzi4iVl8ZLnU2lgkAlzo1kC339F4/k3CW549+Nv9O3Dcr/jvVovA8RFQVOrHZT6Aj1BCnjsa2lTNR9mtF91z/spiveVMSAd6RPm137LouIYdr6bmO+FwIPp+FceC558Pllep/NObjnHy+Lyf2g4m7FV3VIgDKGjcNHX1J81wvCqGfFxtNQ3PQE6rvsVhjTe5jhdpI/OxXA8DJ/jRBN/ebTq09NF6eKdPZnqYev2LjPD4e1gnMTAGU6zceaqwmCNRpAIEmDNhlAkuMbd+3danHcFWqVcwpwSSSQQWhg35rAWGk6HwQ1F7mg5COdrgAA0AczB+nXTrt6+vHp4su3OcQw7qbjmh0E3+KRP56LMfT3Gi1uMOqAio68y0ExDgN8pEWmPEdlczhlT+HphoAL5JJP6T8IgzG5t1W3G+3PvPkJ80TgKsOI6j5i4+4TV6GRwaRcOM7i3SNlHBUS4kjYSqzO1Lhcp2mwV43lDtbCA/DVrAEA/X1SdhQ74SJvY2PzVOGMXOwKrNSSY8UPpd7qLGQfBJMMS4aaJIhVyGnl13n7KjNJ5kTjWc3/IA+cXQgQJ7FNjFIjlmNN1dhKUglFhmNv4Irh7rm1rqJw9+qK4dgHPflaN9YEAd/msV0k0LxtKYi2i3MHh8oGaxjTfpdZPFMQ2lHuwS4kDN0j+m+vij8PXJYwnt+6xenaC6WJm1p3sq6zXOghrY7tA/N0GamUmDub/XyRuFxYcWgGY2+qumZVj6LgByM1GjWz20F1mcRpfzxFoaLAaWmY81t4nH06IDnuyt6T9B/gLnmY5tWuXAiHwAdgIAPnA+a48nT0cN96r2X2BDcLhh714mpJaOjRJ+ZJhDV+K++rPeeUNPMTdjQBt1cVzTOEEZTmzANEAzLfAwbaLcwPCqDqLGVJjM4ua20kx8R6xHqvjcnyPKeP1H05wTjv4ndrseGcWAoMc+0glo3y7E+P3TcV4uGMBBGV4OWNYLbeF/ouB9peKNYz3TB7v3QbEmz6YsDmOmXouU4r7Se/Yx4qAAAta2SQDrYdTczbTwW+Pl5OTU1+Wfx/bzz4eO/LK6v6PWOGcfY2i5j3tkDdwtY636rE4h7cspUarKb2OcZaCHA6iCRG683GILWiHST8REx6p24iT8JM/nRW5Xb0z42Hu/r7dF7Me1AoYh9QPEOAbB3AJ/tdeiYj2vo1GF9N4IDM4Ikjlu5pgaxIXhWKx9NtQ0zMmxjQExAPyR/BuKPo1hkJA0LTobEXBWsvOcepNT/rGfBx8mdyt3Y732hqsr024iiM4jK/LJiBykx2t5Ly3g1XJXa7LNnW8WO1uuowP/AFB9zUORjKLpuadmu/509CPCD0KH9oPbmliaBP8ADhmIbV5nMA5m5XNcMwveRY9F3+PnySzHx9PNzYY4y/obEcTptdlFFsusdpBj/wAvASrTgQRZrRfQZhHz+iwuG8SZUENm0cp7Hf8At3Wu7HX13AP55r6c9enz7d+1j8A1rHSM03IuZjuhqlXmykAbR08L7CUzq5c8GTEQRselvM/JVsPPO/f88VtzoTjmHHvGwxmap/LkglzWkQSJtMHXZNV4EKNIhhnUkwM3gR2UcQ4uxTBIyi/bQyR+bLUxNWGkjWPss1rFwLhqq3m/mujfgmVWl1qbvDldHYDl8lz1eg4G4j9uo6iy1K5XHR80N8VKiJ0TCgSLCdPU9kTgKPK6R0H10VTSmfyUlb7r8lJBZjAIEaiRKzyVqYhtjaIj9lmF0bIVJgsr8OS0hvW569lDCMmfy66DhOAYHjPzOA+HabkT+ylqyCcBwYvbJ0Gmt73iYW/hcDkbaw6R9eqXDeYFzrmfLQI3EvDWR2P97rlXpxcJx/8A7hbN508R+eqOoYhrGtBP9rLG4jjM1ckbHXfpf0T1abWXcbASrr1Ixv3a0+I0S4y02IB9evoreDV2tBnlI3PTx6LObxdsNAkSOmvSOmqBx2LJ5GGQ7UAGZJs0+my1JWblO0OO8VNeoYs3QDo3++vmOiooVcpABgCD5oWoSGkbk3PWPw6dU1J9rrWmPJ0WK49iC0OFV4FtCRorcD7T4hlMNFR0S43N5ssbB4mxBBM6Aa+QRTeFVHBhblaHSGguGa0SCBdpuDBF5UvFx36jpOfk36ypcV43VqBoe8uHfyP1RPBXgYd5cA7+YSBIzHLT5ragXF+x6LDxjS0lpIJBIkaW1+a2eBNBoOOSS1ziCXCDLQIDZBnvMQeolc8uLHx8cfTrx8+Xn5ZewVfizzYEgREDTWUI/FvOrj6rX/0WjlZNUEubLocAGO/oiJkdd1ViuBgD+WQbEmajBoOhI+63MMZ9MXkzy93JlCpf0Tsqw6ZT4KgHVA1zsgkgk6DVbWI4VQZAD2vN5cCY0HeNZ0WnKW3pil2hVgxBvBIkmVqUw1tgyi7X4yCOlxm+Y0WZXpkVYytYZ0aZaPAkn5kqTtbdT1UnUatF+fKW5TfpfbzXRf6lSgOc7KC0GNT5ef0R+ENCo7NVcGhwhzdnWi/z7yRC56rwUyKeaGOefd1HTlE2hxE628x3K1YxvTfp8boEE5/WyyMV7TtB5ATeZWbi/ZytTcWkSRExcXE/ngoYfgrieYho9dbaIbp/9Qd7zOTBjvAkfst7B8Va+nGYZhsfnHUW+awqnDQQSwuMa2t6zdZpaQRFjspZsmVjrqtbK3l0jp46LHONzWeJAkC5ls3t28UVhMaXU4dE+vyWS9/NF4Jv94HgpGsqN/huUZTaDJB13uNlCjOVU4LEFpkefcbiEcKbXCWw3fL+xNvJVOwrXJJe+Hbz1SVZ00Xst4g+Oh+6xTRLjbz6BdC6nADnnKwQZiXO7NCysW6SIGVu390WjuG0WNa7IcztC7Q+DQdB31WlwvDOa4k2E+OkjVZGBqhmYWPlrIWxwjHA8uWxAA6WP56LDcbzaoYx+wB+WqzOJ8TNRkMOsDy3NvJX4p+Y+7B+KxI8EM3Big1xccxylo81lvbkXN/mExYHp+6OxrXQTBFiQe4tljexKJpYKbuGkExrfqfFA8ZgVyKTnuGvNEg6fp0IBgro42/QD3LiJd+kNA3sYiPEGf8AK1RwcGm17QTmANhGWDvO5hCMe0DJMCI1ME+P3KjXxtRtFzGus4gGCPstaZB4utJyNPIPqNYPSUbgOB5xdwaBfSTedrdPmhuHYXO6NQ0TG5voF0jg1gc5xMD9MbRlb84t4qyIwhwkC+fQToB/+tIVv+nms+o5zwHDmNgAfAA9DoEVjHh+Tl0LrkydrHyKct7WMTa5jTUfQymlhYX2aa6JqgT0bP03Un+yvO5mYlwMDlse+vS60+B1hSAAM5uUSRDZgG5/qC3amFY4MfZzwOXcX89I0V0bcjhPZHPcucLT8IiDbWetlbifY9jf1vIm5hogbx1MSut/gsjQwGJGpN2l1472Gn7oLE4aqZaWktkgG4m1jBi0nXsVmxducHss0mA91yADaHTFxawAuqhwCmHCS9zSYlrmAidLEfsuhrYQMygO59Mt5j+oCIA16m+gWPxfDlzQGuAzEnl0tEbzGqugPj/Z9tNtpDtRncGyABJADYIn/d0WbXwJDczXZjcxGomxbuTqjqVN4pnOSbG5uBra/a5QrMe0PIdYj4XbAjbw7p6ZV4XGkwJN9OngVoYBjnAg3pzc31EwJGkk/NZ/FcC1hDqb80wXWgB51y9W6X69lv8ACMQCxpawOJNzOUsMics2I8hr1Vg1xg84YXgkt1IgEwAAX7nt9VGrTyNIpsDz1MH9UjOZsNb9VVwynkLnUzzBolrgDAESA4XAzSVdUxDplsh9iBbLOWOuhg/ECrUgHBOLRmyNaTcg5bm4/TbtA2KA4lwkuJMAPBJsIkk6QBr+y3X44uDmuYGzYgRqLWHjJ7W1Q78UBtfQGNyLzsNfi7LLUrnsOLZTb67z9llYlgBN91q8RowWlpjfxO/l37rLxd5nUH+8rLVRYyBIRFOvbvp9FVSqQ0D8Caq3KZ22RIdz+yZDOqpIN2niy98O5o03gRsNkVWwNpcbR2FuyowrJMxoYtAnp+XU8XWImQenh4IsCmnBv0m8aeARWGxeVtrG3eBugsQ4O0G35dI0HOIj/A0/PBQbFDEl2WCMx387fKERVYdXGeaOsb6dVVhsO1tOZ0Nidiq4L2umzZiQYdefX9lZC5KeJNPui9okA9Yy6SD/AFOPpE+ebg8uYvbbMILdY05piwkwuh4extNpObK4xOd0lwBtaOn4VnjI1z8pBc8G4hrXXBvPrAiI7LenPYepRLCQb28bRYrOqYeS6NWmNIkmJHePuei3sRjR7uHCXjmacpBkaAGd9T2usrDiC1xvee7jNz4zJ8UsBuCw2QCA0kDmmIv42/ArKrHPOWBzAR2gz9R81cxjLOGvQ6zG3RTfigYaBJm1wCPSLp0Aa9LKSBo0mYtERJM9vRX4INcOk6ggj/Ct4jhhkDpu9waZjofiGmyCa4zE5TYdG2+iC19M6SMovEyZ0OyNqY6oGU203fCdA2bGNTedSPRalPhDBTAcQ539Tbam3xGOyswXDadIhwkEbn9U7WGv2Cqp1ONuDSa4MttHwumYBBiHGb+qnT9pqZjODzWLXTGkCSOloug/aqqCxgaP16AWsw9IAknTxWA8chJdpBgC5Mza3aEB+Lq0mse4uMyYiIOlybZRMn8Cw6mNno7W/r5aK2thg8WEkdZEyN/zYqijwo1DlhpLZ3ysaJAMuMCZI9QoAXB7iQC4t1gTET0mFFmGeHS9pnvrI0W1RqZHEPIaehItAjQHSFCpU99UGcxTbEntv+ymhDhGGZUcBUksIIJv0mR3EAz2nRNgXOw1ZzHQZIHLBBmC1zZMQR16rfwtGixhLJDZgkTu4wZJg2uD28lme0lJgZTcHhz2EtdscpJLbakSSZtF+qvSNehxY8zXNdvcDpoI0BkGb/RUVMc1uYgtdIuCJcCf6Y0BmOlx5hcPx0U5bSLngS4h0SNSSN9z4+qqxGMZUaCxhl4uDYm1o6jMJ31KoWI4gSHXcxx1gnLoCDHXaD91TX4m7KIECR+pxLiG7ybSZPl2Q9bCODnNIcHDUX1j8sVTVkjTSDe3WIP7rKrGY5ziDUc7QCIgADQNG+u6lUw2cuLWkhokkgi2nmgKzYAvGbUamZ6KXvOWHG+gIm3eNunmobWYSlLsovPS+90fWwMghC8OpZHTmkEbA8pMazofqtZuIkZT8Q+m3iisN/DyCbJLWLxu0numTSrsPUDRA+f7oeviM5LfE7a7KRcfK1v7KtgMySZlRSo0Pw/lkRTGsaamJ038lNtPqk/ESxzLtvrF7Gw00gnx+knstScw5jlcbGw2iJmNSdvJGnGZKDyIJOWATFzb4dxE6HogGUjaNbyTlPbW/j5qs4Ilv/cab6SY+kTr5LbCsuc4X6xbv0k6KzGYIAZ6Jdl5QA7VxNnZSLEA7q7B4QyM7mlvY82+kiETUwrczA0kX7xIBuYsJnXv3tfSAsNhH1L5ZdoBNuk2t1+avr8Mcx0gWaWtGky7MQInSxPktynhQInKGkk2BJsDu7bm0106KecEOEZmfFJAEzqMpA6aj6rPvbXrTPo8NEuAk5Y2bqY1gui6rOHYKg5RnAiRcHUC3aUUK5E80Ai8ENG8RMXv209AmYhsWEGbDUxoZM6RtGq0ypxbxWOX3ZzD9Vojrb18E9FgpmKgkZpFvi237jVWUH3N4GkjUdQZtrulxHFspNAgOsZNg7TlAneY0CAyi8uMjSNBqI7+X7K51AHLJIBFozWA26XtbtZD8JxJqUxo3NptEnQz4nRHFsNy2HeAQdr2uN1ROtg3NYXTmbrBMEXi+a259N1j0eHAhgjM65I/TrYW2IHitlmLOXSYF5Ou2nf7aoVzYYIbDtALaCLAbGboCMV7hpbFIN0a0i15BGbQTpfa3lg8QpgPcadNwE6NaQ09x2BtHboi6vD31XDNmLZE3y/DP6ttfFO3CnDgZ6nvGtGbIHNzGbyCexI8CVNq5l9QuOpcBryAkCYN9vRVuxLgSWN5SQcpGYNI0I3Op7dtIKr+7e5zuZgmCRBEnS0gTF4k36aIHC13M+HY/PzFlEdTR4xTbhfeN91Imm6k4uzXgh2nMCS46banbn8FgziyS9wGXLa06wAOjQLTf5lPT4LVquj4QP1GbzuGgSd7eK6LAezraTIbOY3z76aQRYGfHzS0Av4Y0fy3EEEWdmksA8/in/F0X/DCk2mym3OW6vIgawLbm+/j4XPwAaIFj1AAdF8v1+6pfhy7+k6k2ETq3WZNwPLoqI1abC3+WQ58gZQD8WhDWiz+kSPJRxVU1ZDqeSo2AJY1jnA5YLw3lnWDHqp4ihToEh5bDQRY7W09TpebrJbj/eEilmFu2a8cwzd+hnXqi6UVOFhzbOl94HYbu6n+17KOFwpykAA2m4NpMdyNvwyivcVCCHPDjsTJt0JG+qnVI66Gfz5KCFGm03Jg7iLEAazPgrH0YOUm7RbqLkQfRV0aLnElom1xbTQwlWpkHU/Id7/5/ZFQg9/U/ZJTbXECQJSU0LWttvP2SEC9rKNME9gdEnMMagD562MdfNF2MbxCi2m7lJqGYM8oF4PUkWtCz6uLcCQ6CZv100kW21VFTWR6faPzVDucZPedABv9OyIMbj3F1tNTFhaQILhJF1F2MBkOJnYePfUeiHfVLoFj2g+YHioVDMDaOgHibaoN3huV+oLZMZSSRfSDr5o2tRa2Ic4WsQba2BJMk69tFjOrkNaBOZoiTAMEdtR8/S1+ExZ/XzHbYb9LptNNOo5r2ZcxBFxBJno2YkR46+CLwmEc0BroLcxNzpytI/Bp3WMzEkOkazPYdFr0uI5gQbA/07nSextpN+6oF4pjC2M1MOpzBdeBrlkC+v4CotoUw0HNOc3IGx/pmYFp03CWNxRzEFrQ621jpFrbHc+ioqOzRmc/W3NGmkkeOnZBKrhm9bwRE2sRv+wCqo8OLnuJbyti5HLe4g/qvttMKbm5XSZiDAEWkkh3cdoCJGLLJbBgnQkxpB0M91RdgmguD2vBZuLZABqMwHNeDf8AZaRcXmw5YnW/mLxfZY2E4nlBbtaesCdCRbXRHDi9PLJm4gt13PrF0BD2tbJMOE3gT3sDrf5wliHtLbugAfF0N7QNreiGa4AZrGnaTUg3i0GNnEW38LqirxNhYBDS0SDBAyiwzhoPMBmv4q6GlTxNOoQCWv0ECSdtABqs/wBrXMFMODm8mjSDmJMaXH6Ym029MHhWJqh1SpRdLf1c2SDtIPTtPitLEMOIbmdAc0wCIOXUmwA5teaNCr9IEe6l/D03mkG5gWmHAHXkcdyCCRIB0uVfwPC0RXJcajKMEiJJzDJEnLIBN9NuitxeKZSYaby4tiwiZAsJ2Gk94hD4N/vYLTAA0BIDSHcukCMp8NOig034oCpyuAIMtLgLgmTs4zE+ExARGCeQ97nuBJdymT8OxaNGga213WdiXFrhMGf+M9bgaW6lXuxcAlt4i+g9NRp8uilUficPTqO5nZSJIIaZEHUTYxexIBmVl8SwdOIcHGowPcHBzg4w0OIEGIt2NiiHcQgScskbGT4Ierjg8EGI0mNJHe2lvJQcxiC5pzPA6ZBIjYSReZgzrZB0SWOBaDJmwub2gDzWlxWgxrZYXZgZM6xYTf8A3R6q7hWGcxvvIvYzfMBbTpcyoCcJmDQKguCDJ6bEd9vIKeKYDeRLrDYTcuv4/hUnvzmbwf2E2Ikeqi9oFrrRoERlOvaR3OndO10g8oyxH+4O63mVc+B8LQTNyTAjsI1SL/6rwSQP0zaZ0jyUNIFx202nXztqkq6mIM2a2PL7hJVRNUX/ADqVVXdf86JJKAZg5m+SdrRe2w+yZJZA2KF/X6lNhRzHwKSSC2kdPP6lFUzr/wAh9kklYLX6+f3WjRaC8AiRA+gP1SSQX8QpjJTMC+aba33WbhDzef2SSVBvEXH3dG+of/7lUYe7r9T9Akkre0gZ2re7Qf8A7I7hNMOecwBhp1E7O6pJLNaS4wP/AIo/5keQaYHgsL2S/wC+3u189+UlJJa+4y6ThgytGW3/AMgNta0vEW2gC3ZHYQTE3l9+9yL+QCSSs6SMkUg51wDPvNROgOX02R9ag1rAGtAAaSAAAJJpyYG6SSzFD12jK239P1AQtMSRN+b7lJJStRTX3UyLnxKSSiqMVTFrDVu3+5WYbV3l85lJJajNCVD/AOxV1Y/T7JJKBYBoIqSJhlp2/mAfRRa0Zf8Az/8AUJJKoxnuuUkkkV//2Q=="/>
          <p:cNvSpPr>
            <a:spLocks noChangeAspect="1" noChangeArrowheads="1"/>
          </p:cNvSpPr>
          <p:nvPr/>
        </p:nvSpPr>
        <p:spPr bwMode="auto">
          <a:xfrm>
            <a:off x="80963" y="-896938"/>
            <a:ext cx="2466975" cy="18478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0724" name="Picture 4" descr="http://www.instructables.com/image/F9VLK3ZF8Y3W93W/How-to-make-a-Coffee-Fire-Lo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95600" y="3733800"/>
            <a:ext cx="3733800" cy="28003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  <p:bldP spid="8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05000"/>
            <a:ext cx="8229600" cy="9144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400" dirty="0" smtClean="0">
                <a:latin typeface="Book Antiqua" pitchFamily="18" charset="0"/>
              </a:rPr>
              <a:t>Making a Hypothesis (Prediction)</a:t>
            </a:r>
            <a:r>
              <a:rPr lang="en-US" sz="4400" dirty="0">
                <a:latin typeface="Book Antiqua" pitchFamily="18" charset="0"/>
              </a:rPr>
              <a:t/>
            </a:r>
            <a:br>
              <a:rPr lang="en-US" sz="4400" dirty="0">
                <a:latin typeface="Book Antiqua" pitchFamily="18" charset="0"/>
              </a:rPr>
            </a:br>
            <a:r>
              <a:rPr lang="en-US" sz="4400" dirty="0">
                <a:latin typeface="Book Antiqua" pitchFamily="18" charset="0"/>
              </a:rPr>
              <a:t>Hypothesis– </a:t>
            </a:r>
            <a:r>
              <a:rPr lang="en-US" sz="4400" u="sng" dirty="0">
                <a:latin typeface="Book Antiqua" pitchFamily="18" charset="0"/>
              </a:rPr>
              <a:t>a possible explanation for an observation that can be tested by scientific investigations.</a:t>
            </a:r>
            <a:br>
              <a:rPr lang="en-US" sz="4400" u="sng" dirty="0">
                <a:latin typeface="Book Antiqua" pitchFamily="18" charset="0"/>
              </a:rPr>
            </a:br>
            <a:r>
              <a:rPr lang="en-US" sz="4400" dirty="0" smtClean="0">
                <a:latin typeface="Book Antiqua" pitchFamily="18" charset="0"/>
              </a:rPr>
              <a:t/>
            </a:r>
            <a:br>
              <a:rPr lang="en-US" sz="4400" dirty="0" smtClean="0">
                <a:latin typeface="Book Antiqua" pitchFamily="18" charset="0"/>
              </a:rPr>
            </a:br>
            <a:endParaRPr lang="en-US" sz="4400" dirty="0">
              <a:latin typeface="Book Antiqua" pitchFamily="18" charset="0"/>
            </a:endParaRPr>
          </a:p>
        </p:txBody>
      </p:sp>
      <p:pic>
        <p:nvPicPr>
          <p:cNvPr id="7170" name="Picture 2" descr="http://t0.gstatic.com/images?q=tbn:ANd9GcSv_H2V5FjqsYZpy7ZIYR_2ubfIduvk6hxZugCdgXWcvY6bQivwK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3124200"/>
            <a:ext cx="4953000" cy="32870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686800" cy="838200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>
                <a:latin typeface="Book Antiqua" pitchFamily="18" charset="0"/>
              </a:rPr>
              <a:t>Making a strong hypothesis.</a:t>
            </a:r>
            <a:endParaRPr lang="en-US" sz="3600" dirty="0">
              <a:latin typeface="Book Antiqua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04800" y="990600"/>
            <a:ext cx="8534400" cy="5562600"/>
          </a:xfrm>
        </p:spPr>
        <p:txBody>
          <a:bodyPr>
            <a:noAutofit/>
          </a:bodyPr>
          <a:lstStyle/>
          <a:p>
            <a:pPr algn="ctr"/>
            <a:r>
              <a:rPr lang="en-US" sz="3600" dirty="0" smtClean="0">
                <a:latin typeface="Book Antiqua" pitchFamily="18" charset="0"/>
              </a:rPr>
              <a:t>If ____________then___________</a:t>
            </a:r>
          </a:p>
          <a:p>
            <a:pPr algn="ctr"/>
            <a:r>
              <a:rPr lang="en-US" sz="3600" dirty="0" smtClean="0">
                <a:latin typeface="Book Antiqua" pitchFamily="18" charset="0"/>
              </a:rPr>
              <a:t>I think this because…….</a:t>
            </a:r>
          </a:p>
          <a:p>
            <a:pPr marL="537210" lvl="1" indent="0">
              <a:buNone/>
            </a:pPr>
            <a:r>
              <a:rPr lang="en-US" sz="3400" dirty="0" smtClean="0">
                <a:latin typeface="Book Antiqua" pitchFamily="18" charset="0"/>
              </a:rPr>
              <a:t>		1. </a:t>
            </a:r>
          </a:p>
          <a:p>
            <a:pPr marL="537210" lvl="1" indent="0">
              <a:buNone/>
            </a:pPr>
            <a:r>
              <a:rPr lang="en-US" sz="3400" dirty="0" smtClean="0">
                <a:latin typeface="Book Antiqua" pitchFamily="18" charset="0"/>
              </a:rPr>
              <a:t>		2. </a:t>
            </a:r>
          </a:p>
          <a:p>
            <a:pPr lvl="1"/>
            <a:r>
              <a:rPr lang="en-US" sz="3400" dirty="0" smtClean="0">
                <a:latin typeface="Book Antiqua" pitchFamily="18" charset="0"/>
              </a:rPr>
              <a:t>Practice: We are going to do an experiment to test whether a white t-shirt or a black t-shirt will make you more uncomfortable on a hot sunny day.  Make your prediction for the experiment.</a:t>
            </a:r>
            <a:endParaRPr lang="en-US" sz="3400" dirty="0">
              <a:latin typeface="Book Antiqua" pitchFamily="18" charset="0"/>
            </a:endParaRPr>
          </a:p>
          <a:p>
            <a:pPr marL="537210" lvl="1" indent="0" algn="ctr">
              <a:buNone/>
            </a:pPr>
            <a:endParaRPr lang="en-US" sz="3400" dirty="0" smtClean="0">
              <a:latin typeface="Book Antiq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>
            <a:normAutofit/>
          </a:bodyPr>
          <a:lstStyle/>
          <a:p>
            <a:pPr algn="ctr"/>
            <a:r>
              <a:rPr lang="en-US" sz="4400" dirty="0" smtClean="0">
                <a:latin typeface="Book Antiqua" pitchFamily="18" charset="0"/>
              </a:rPr>
              <a:t>Experiment</a:t>
            </a:r>
            <a:endParaRPr lang="en-US" sz="4400" dirty="0">
              <a:latin typeface="Book Antiqua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3886200"/>
            <a:ext cx="8686800" cy="1828800"/>
          </a:xfrm>
        </p:spPr>
        <p:txBody>
          <a:bodyPr>
            <a:noAutofit/>
          </a:bodyPr>
          <a:lstStyle/>
          <a:p>
            <a:pPr algn="ctr"/>
            <a:r>
              <a:rPr lang="en-US" sz="3600" dirty="0" smtClean="0">
                <a:latin typeface="Book Antiqua" pitchFamily="18" charset="0"/>
              </a:rPr>
              <a:t>The constant (thing that stays the same)during an experiment is called the control.  </a:t>
            </a:r>
            <a:endParaRPr lang="en-US" sz="3600" dirty="0">
              <a:latin typeface="Book Antiqua" pitchFamily="18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52400" y="1371600"/>
            <a:ext cx="8763000" cy="2667000"/>
          </a:xfrm>
          <a:prstGeom prst="rect">
            <a:avLst/>
          </a:prstGeom>
        </p:spPr>
        <p:txBody>
          <a:bodyPr vert="horz" anchor="t">
            <a:normAutofit fontScale="92500" lnSpcReduction="10000"/>
          </a:bodyPr>
          <a:lstStyle/>
          <a:p>
            <a:pPr marL="448056" marR="0" lvl="0" indent="-384048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"/>
              <a:tabLst/>
              <a:defRPr/>
            </a:pPr>
            <a:r>
              <a:rPr kumimoji="0" lang="en-US" sz="3600" b="0" i="0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</a:rPr>
              <a:t>This is the where</a:t>
            </a:r>
            <a:r>
              <a:rPr kumimoji="0" lang="en-US" sz="3600" b="0" i="0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</a:rPr>
              <a:t> you follow the procedure and complete the experiment to test your hypothesis.</a:t>
            </a:r>
          </a:p>
          <a:p>
            <a:pPr marL="448056" marR="0" lvl="0" indent="-384048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"/>
              <a:tabLst/>
              <a:defRPr/>
            </a:pPr>
            <a:r>
              <a:rPr lang="en-US" sz="3600" baseline="0" dirty="0" smtClean="0">
                <a:latin typeface="Book Antiqua" pitchFamily="18" charset="0"/>
              </a:rPr>
              <a:t>While an experiment is taking place data is collected</a:t>
            </a:r>
            <a:r>
              <a:rPr lang="en-US" sz="3600" dirty="0" smtClean="0">
                <a:latin typeface="Book Antiqua" pitchFamily="18" charset="0"/>
              </a:rPr>
              <a:t> and recorded.</a:t>
            </a:r>
            <a:endParaRPr kumimoji="0" lang="en-US" sz="3600" b="0" i="0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ook Antiqua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Independent variable	- controlled by the experimenter.</a:t>
            </a:r>
          </a:p>
          <a:p>
            <a:r>
              <a:rPr lang="en-US" dirty="0" smtClean="0"/>
              <a:t>The independent variable impacts the dependent </a:t>
            </a:r>
            <a:r>
              <a:rPr lang="en-US" dirty="0" smtClean="0"/>
              <a:t>variable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Dependent variable-changes in response to the independent variable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7986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1905</TotalTime>
  <Words>327</Words>
  <Application>Microsoft Office PowerPoint</Application>
  <PresentationFormat>On-screen Show (4:3)</PresentationFormat>
  <Paragraphs>45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Verve</vt:lpstr>
      <vt:lpstr>Scientific Inquiry</vt:lpstr>
      <vt:lpstr>What is the scientific method?</vt:lpstr>
      <vt:lpstr>Steps of the scientific method</vt:lpstr>
      <vt:lpstr>PowerPoint Presentation</vt:lpstr>
      <vt:lpstr>Question</vt:lpstr>
      <vt:lpstr>Making a Hypothesis (Prediction) Hypothesis– a possible explanation for an observation that can be tested by scientific investigations.  </vt:lpstr>
      <vt:lpstr>Making a strong hypothesis.</vt:lpstr>
      <vt:lpstr>Experiment</vt:lpstr>
      <vt:lpstr>Variables</vt:lpstr>
      <vt:lpstr>Experimental Group-the group that receives the treatment  Control Group-the group that remains unchanged (normal)</vt:lpstr>
      <vt:lpstr>Results</vt:lpstr>
      <vt:lpstr>Conclusion</vt:lpstr>
      <vt:lpstr>Example Problem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9 Nuclear Changs</dc:title>
  <dc:creator>mike.caldwell</dc:creator>
  <cp:lastModifiedBy>Sarah Hinds</cp:lastModifiedBy>
  <cp:revision>149</cp:revision>
  <dcterms:created xsi:type="dcterms:W3CDTF">2010-12-13T15:54:58Z</dcterms:created>
  <dcterms:modified xsi:type="dcterms:W3CDTF">2014-08-19T14:45:35Z</dcterms:modified>
</cp:coreProperties>
</file>