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91" r:id="rId2"/>
    <p:sldId id="292" r:id="rId3"/>
    <p:sldId id="294" r:id="rId4"/>
    <p:sldId id="309" r:id="rId5"/>
    <p:sldId id="297" r:id="rId6"/>
    <p:sldId id="310" r:id="rId7"/>
    <p:sldId id="312" r:id="rId8"/>
    <p:sldId id="298" r:id="rId9"/>
    <p:sldId id="318" r:id="rId10"/>
    <p:sldId id="301" r:id="rId11"/>
    <p:sldId id="302" r:id="rId12"/>
    <p:sldId id="304" r:id="rId13"/>
    <p:sldId id="305" r:id="rId14"/>
    <p:sldId id="320" r:id="rId15"/>
    <p:sldId id="319" r:id="rId16"/>
    <p:sldId id="321" r:id="rId17"/>
    <p:sldId id="322" r:id="rId18"/>
    <p:sldId id="267" r:id="rId19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8827-5C36-4069-BB26-BDB0CFD00F70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414BE-6760-4035-8096-2890E2C2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14BE-6760-4035-8096-2890E2C24FA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How are force and motion related?</a:t>
            </a:r>
          </a:p>
          <a:p>
            <a:r>
              <a:rPr lang="en-US" sz="2000" dirty="0">
                <a:latin typeface="Helvetica Light"/>
              </a:rPr>
              <a:t>How is the net force on an object determined</a:t>
            </a:r>
            <a:r>
              <a:rPr lang="en-US" sz="2000" dirty="0" smtClean="0">
                <a:latin typeface="Helvetica Light"/>
              </a:rPr>
              <a:t>?</a:t>
            </a:r>
          </a:p>
          <a:p>
            <a:r>
              <a:rPr lang="en-US" sz="2000" dirty="0" smtClean="0">
                <a:latin typeface="Helvetica Light"/>
              </a:rPr>
              <a:t>Why is there friction between objects?</a:t>
            </a:r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What is the difference between mass and weight?</a:t>
            </a:r>
            <a:endParaRPr lang="en-US" sz="20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73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494209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The Law of Universal Gravitation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Isaac Newton formulated the law of universal gravitation, which he published in 1687. </a:t>
            </a:r>
            <a:r>
              <a:rPr lang="en-US" sz="1800" dirty="0" smtClean="0">
                <a:latin typeface="Helvetica Light"/>
              </a:rPr>
              <a:t>This </a:t>
            </a:r>
            <a:r>
              <a:rPr lang="en-US" sz="1800" dirty="0">
                <a:latin typeface="Helvetica Light"/>
              </a:rPr>
              <a:t>law can be written as the following </a:t>
            </a:r>
            <a:r>
              <a:rPr lang="en-US" sz="1800" dirty="0" smtClean="0">
                <a:latin typeface="Helvetica Light"/>
              </a:rPr>
              <a:t>equation: </a:t>
            </a: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1800" dirty="0">
              <a:solidFill>
                <a:srgbClr val="FF0000"/>
              </a:solidFill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115" y="3028949"/>
            <a:ext cx="3170846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545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494209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The Law of Universal Gravitation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In this </a:t>
            </a:r>
            <a:r>
              <a:rPr lang="en-US" sz="1800" dirty="0" smtClean="0">
                <a:latin typeface="Helvetica Light"/>
              </a:rPr>
              <a:t>equation, </a:t>
            </a:r>
            <a:r>
              <a:rPr lang="en-US" sz="1800" dirty="0">
                <a:latin typeface="Helvetica Light"/>
              </a:rPr>
              <a:t>G is a constant called the universal gravitational constant, and </a:t>
            </a:r>
            <a:r>
              <a:rPr lang="en-US" sz="1800" i="1" dirty="0">
                <a:latin typeface="Helvetica Light"/>
              </a:rPr>
              <a:t>d</a:t>
            </a:r>
            <a:r>
              <a:rPr lang="en-US" sz="1800" dirty="0">
                <a:latin typeface="Helvetica Light"/>
              </a:rPr>
              <a:t> is the distance between the two masses, </a:t>
            </a:r>
            <a:r>
              <a:rPr lang="en-US" sz="1800" i="1" dirty="0">
                <a:latin typeface="Helvetica Light"/>
              </a:rPr>
              <a:t>m</a:t>
            </a:r>
            <a:r>
              <a:rPr lang="en-US" sz="1800" baseline="-25000" dirty="0">
                <a:latin typeface="Helvetica Light"/>
              </a:rPr>
              <a:t>1</a:t>
            </a:r>
            <a:r>
              <a:rPr lang="en-US" sz="1800" dirty="0">
                <a:latin typeface="Helvetica Light"/>
              </a:rPr>
              <a:t> and </a:t>
            </a:r>
            <a:r>
              <a:rPr lang="en-US" sz="1800" i="1" dirty="0">
                <a:latin typeface="Helvetica Light"/>
              </a:rPr>
              <a:t>m</a:t>
            </a:r>
            <a:r>
              <a:rPr lang="en-US" sz="1800" baseline="-25000" dirty="0">
                <a:latin typeface="Helvetica Light"/>
              </a:rPr>
              <a:t>2</a:t>
            </a:r>
            <a:r>
              <a:rPr lang="en-US" sz="1800" dirty="0">
                <a:latin typeface="Helvetica Light"/>
              </a:rPr>
              <a:t>. 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The law of universal gravitation enables the force of gravity to be calculated between any two objects if their masses and the distance between them is known. </a:t>
            </a: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1800" dirty="0">
              <a:solidFill>
                <a:srgbClr val="FF0000"/>
              </a:solidFill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365" y="3295649"/>
            <a:ext cx="3170846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685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7715250" cy="494209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The Gravitational Field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A </a:t>
            </a:r>
            <a:r>
              <a:rPr lang="en-US" sz="1800" b="1" dirty="0">
                <a:latin typeface="Helvetica Light"/>
              </a:rPr>
              <a:t>field</a:t>
            </a:r>
            <a:r>
              <a:rPr lang="en-US" sz="1800" dirty="0">
                <a:latin typeface="Helvetica Light"/>
              </a:rPr>
              <a:t> is a region of space that has a physical quantity (such as force) at every point.</a:t>
            </a:r>
          </a:p>
          <a:p>
            <a:r>
              <a:rPr lang="en-US" sz="1800" dirty="0" smtClean="0">
                <a:latin typeface="Helvetica Light"/>
              </a:rPr>
              <a:t>Because </a:t>
            </a:r>
            <a:r>
              <a:rPr lang="en-US" sz="1800" dirty="0">
                <a:latin typeface="Helvetica Light"/>
              </a:rPr>
              <a:t>objects do not have to be in contact, gravity is sometimes discussed as a field. </a:t>
            </a:r>
          </a:p>
          <a:p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strength of the gravitational field is 9.8 N/kg near Earth’s surface and gets smaller as you move away from Earth. </a:t>
            </a: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1800" dirty="0">
              <a:solidFill>
                <a:srgbClr val="FF0000"/>
              </a:solidFill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83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80186"/>
            <a:ext cx="7715250" cy="494209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Weight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The gravitational force exerted on an object is called the object’s </a:t>
            </a:r>
            <a:r>
              <a:rPr lang="en-US" sz="1800" b="1" dirty="0">
                <a:latin typeface="Helvetica Light"/>
              </a:rPr>
              <a:t>weight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Because the weight of an object on Earth is equal to the force of Earth’s gravity on the object, weight can be calculated from this equation: </a:t>
            </a: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1800" dirty="0">
              <a:solidFill>
                <a:srgbClr val="FF0000"/>
              </a:solidFill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8965" y="3329609"/>
            <a:ext cx="846813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Weight Equation</a:t>
            </a:r>
          </a:p>
          <a:p>
            <a:endParaRPr lang="en-US" sz="2800" dirty="0"/>
          </a:p>
          <a:p>
            <a:r>
              <a:rPr lang="en-US" sz="2800" dirty="0" smtClean="0"/>
              <a:t>Weight (N) = mass (kg) x gravitational strength (m/s2)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7659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7715250" cy="4942097"/>
          </a:xfrm>
        </p:spPr>
        <p:txBody>
          <a:bodyPr lIns="0" tIns="0" rIns="0" bIns="0">
            <a:normAutofit fontScale="92500"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Weight and Mass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The weight of an object usually is the gravitational force between the object and Earth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Weight and mass are not the same.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Weight and mass are related.  Weight increases as mass increases.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weight of an object can change, depending on the gravitational force on the object.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Mass is </a:t>
            </a:r>
            <a:r>
              <a:rPr lang="en-US" sz="1800" dirty="0">
                <a:latin typeface="Helvetica Light"/>
              </a:rPr>
              <a:t>a measure of the amount of matter an object contains. </a:t>
            </a: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1800" dirty="0">
              <a:solidFill>
                <a:srgbClr val="FF0000"/>
              </a:solidFill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400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7715250" cy="494209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Weight and Mass</a:t>
            </a: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table shows how various weights on Earth would be different on the Moon and some of the planets.</a:t>
            </a: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1800" dirty="0">
              <a:solidFill>
                <a:srgbClr val="FF0000"/>
              </a:solidFill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4" y="2654299"/>
            <a:ext cx="4697649" cy="299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71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5156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SOLVE FOR WEIGHT</a:t>
            </a:r>
            <a:endParaRPr lang="en-US" sz="2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4122" y="4016768"/>
            <a:ext cx="3727524" cy="1400383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  <a:cs typeface="Helvetica Light"/>
              </a:rPr>
              <a:t>EVALUATE THE ANSWER</a:t>
            </a:r>
          </a:p>
          <a:p>
            <a:r>
              <a:rPr lang="en-US" sz="1600" dirty="0">
                <a:latin typeface="Helvetica Light"/>
                <a:cs typeface="Helvetica Light"/>
              </a:rPr>
              <a:t>The gravitational </a:t>
            </a:r>
            <a:r>
              <a:rPr lang="en-US" sz="1600" dirty="0" smtClean="0">
                <a:latin typeface="Helvetica Light"/>
                <a:cs typeface="Helvetica Light"/>
              </a:rPr>
              <a:t>strength </a:t>
            </a:r>
            <a:r>
              <a:rPr lang="en-US" sz="1600" dirty="0">
                <a:latin typeface="Helvetica Light"/>
                <a:cs typeface="Helvetica Light"/>
              </a:rPr>
              <a:t>is about 10 N/kg, so we </a:t>
            </a:r>
            <a:r>
              <a:rPr lang="en-US" sz="1600" dirty="0" smtClean="0">
                <a:latin typeface="Helvetica Light"/>
                <a:cs typeface="Helvetica Light"/>
              </a:rPr>
              <a:t>would expect </a:t>
            </a:r>
            <a:r>
              <a:rPr lang="en-US" sz="1600" dirty="0">
                <a:latin typeface="Helvetica Light"/>
                <a:cs typeface="Helvetica Light"/>
              </a:rPr>
              <a:t>the elephant’s weight to be about 50,000 kg. </a:t>
            </a:r>
            <a:r>
              <a:rPr lang="en-US" sz="1600" dirty="0" smtClean="0">
                <a:latin typeface="Helvetica Light"/>
                <a:cs typeface="Helvetica Light"/>
              </a:rPr>
              <a:t>Our answer (</a:t>
            </a:r>
            <a:r>
              <a:rPr lang="en-US" sz="1600" i="1" dirty="0" err="1" smtClean="0">
                <a:latin typeface="Helvetica Light"/>
                <a:cs typeface="Helvetica Light"/>
              </a:rPr>
              <a:t>F</a:t>
            </a:r>
            <a:r>
              <a:rPr lang="en-US" sz="1600" baseline="-25000" dirty="0" err="1" smtClean="0">
                <a:latin typeface="Helvetica Light"/>
                <a:cs typeface="Helvetica Light"/>
              </a:rPr>
              <a:t>g</a:t>
            </a:r>
            <a:r>
              <a:rPr lang="en-US" sz="1600" dirty="0" smtClean="0">
                <a:latin typeface="Helvetica Light"/>
                <a:cs typeface="Helvetica Light"/>
              </a:rPr>
              <a:t> = 49,000 </a:t>
            </a:r>
            <a:r>
              <a:rPr lang="en-US" sz="1600" dirty="0">
                <a:latin typeface="Helvetica Light"/>
                <a:cs typeface="Helvetica Light"/>
              </a:rPr>
              <a:t>N) makes sense.</a:t>
            </a:r>
            <a:endParaRPr lang="en-US" dirty="0">
              <a:latin typeface="Helvetica Light"/>
              <a:cs typeface="Helvetica Light"/>
            </a:endParaRPr>
          </a:p>
        </p:txBody>
      </p:sp>
      <p:pic>
        <p:nvPicPr>
          <p:cNvPr id="11" name="Picture 10" descr="HSS_AddINclass Exam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8"/>
          <a:stretch/>
        </p:blipFill>
        <p:spPr>
          <a:xfrm>
            <a:off x="457200" y="1463040"/>
            <a:ext cx="2118037" cy="33327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1" y="1828801"/>
            <a:ext cx="3383280" cy="1108038"/>
          </a:xfrm>
          <a:prstGeom prst="rect">
            <a:avLst/>
          </a:prstGeom>
        </p:spPr>
        <p:txBody>
          <a:bodyPr vert="horz" lIns="0" tIns="0" rIns="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i="1" u="sng" dirty="0" smtClean="0">
                <a:latin typeface="Helvetica Light"/>
                <a:cs typeface="Helvetica Light"/>
              </a:rPr>
              <a:t>Use with Example Problem 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Helvetica Light"/>
                <a:cs typeface="Helvetica Light"/>
              </a:rPr>
              <a:t>Problem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Helvetica Light"/>
                <a:cs typeface="Helvetica Light"/>
              </a:rPr>
              <a:t>An elephant has a mass of 5,000 kg. What is the </a:t>
            </a:r>
            <a:r>
              <a:rPr lang="en-US" sz="1600" dirty="0" smtClean="0">
                <a:latin typeface="Helvetica Light"/>
                <a:cs typeface="Helvetica Light"/>
              </a:rPr>
              <a:t>elephant’s weight? </a:t>
            </a: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3155214"/>
            <a:ext cx="4114800" cy="65402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>
                <a:latin typeface="Helvetica"/>
                <a:cs typeface="Helvetica"/>
              </a:rPr>
              <a:t>Response</a:t>
            </a:r>
            <a:endParaRPr lang="en-US" sz="2000" b="1" dirty="0">
              <a:latin typeface="Helvetica"/>
              <a:cs typeface="Helvetica"/>
            </a:endParaRPr>
          </a:p>
          <a:p>
            <a:r>
              <a:rPr lang="en-US" sz="1600" i="1" dirty="0" smtClean="0">
                <a:latin typeface="Helvetica Light"/>
              </a:rPr>
              <a:t>ANALYZE THE PROBLEM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643838"/>
              </p:ext>
            </p:extLst>
          </p:nvPr>
        </p:nvGraphicFramePr>
        <p:xfrm>
          <a:off x="392650" y="3842586"/>
          <a:ext cx="3447831" cy="17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7831"/>
              </a:tblGrid>
              <a:tr h="2130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KNOWN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5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mass: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= 5,000 kg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9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gravitational strength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: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= 9.8 N/kg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358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UNKNOWN</a:t>
                      </a:r>
                      <a:endParaRPr lang="en-US" sz="1600" b="1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weight: </a:t>
                      </a:r>
                      <a:r>
                        <a:rPr lang="en-US" sz="1600" b="1" i="1" dirty="0" err="1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</a:t>
                      </a:r>
                      <a:r>
                        <a:rPr lang="en-US" sz="1600" b="1" baseline="-25000" dirty="0" err="1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</a:t>
                      </a:r>
                      <a:endParaRPr lang="en-US" sz="1600" b="1" i="1" baseline="-250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744122" y="1858410"/>
            <a:ext cx="3727524" cy="195438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</a:rPr>
              <a:t>SOLVE FOR THE UNKNOWN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337"/>
                </a:solidFill>
                <a:latin typeface="Helvetica Light"/>
              </a:rPr>
              <a:t>Set Up the </a:t>
            </a:r>
            <a:r>
              <a:rPr lang="en-US" sz="1600" dirty="0" smtClean="0">
                <a:solidFill>
                  <a:srgbClr val="FF0337"/>
                </a:solidFill>
                <a:latin typeface="Helvetica Light"/>
              </a:rPr>
              <a:t>Problem</a:t>
            </a:r>
          </a:p>
          <a:p>
            <a:pPr algn="ctr">
              <a:spcAft>
                <a:spcPts val="600"/>
              </a:spcAft>
            </a:pPr>
            <a:r>
              <a:rPr lang="en-US" sz="1600" b="1" i="1" dirty="0" err="1" smtClean="0">
                <a:latin typeface="Helvetica Light"/>
              </a:rPr>
              <a:t>F</a:t>
            </a:r>
            <a:r>
              <a:rPr lang="en-US" sz="1600" b="1" baseline="-25000" dirty="0" err="1" smtClean="0">
                <a:latin typeface="Helvetica Light"/>
              </a:rPr>
              <a:t>g</a:t>
            </a:r>
            <a:r>
              <a:rPr lang="en-US" sz="1600" b="1" i="1" dirty="0" smtClean="0">
                <a:latin typeface="Helvetica Light"/>
              </a:rPr>
              <a:t> </a:t>
            </a:r>
            <a:r>
              <a:rPr lang="en-US" sz="1600" i="1" dirty="0">
                <a:latin typeface="Helvetica Light"/>
              </a:rPr>
              <a:t>= </a:t>
            </a:r>
            <a:r>
              <a:rPr lang="en-US" sz="1600" i="1" dirty="0" smtClean="0">
                <a:latin typeface="Helvetica Light"/>
              </a:rPr>
              <a:t>mg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337"/>
                </a:solidFill>
                <a:latin typeface="Helvetica Light"/>
              </a:rPr>
              <a:t>Solve the Problem</a:t>
            </a:r>
          </a:p>
          <a:p>
            <a:pPr algn="ctr">
              <a:spcAft>
                <a:spcPts val="600"/>
              </a:spcAft>
            </a:pPr>
            <a:r>
              <a:rPr lang="pt-BR" sz="1600" b="1" i="1" dirty="0" smtClean="0">
                <a:latin typeface="Helvetica Light"/>
              </a:rPr>
              <a:t>F</a:t>
            </a:r>
            <a:r>
              <a:rPr lang="pt-BR" sz="1600" b="1" baseline="-25000" dirty="0" smtClean="0">
                <a:latin typeface="Helvetica Light"/>
              </a:rPr>
              <a:t>g</a:t>
            </a:r>
            <a:r>
              <a:rPr lang="pt-BR" sz="1600" i="1" dirty="0" smtClean="0">
                <a:latin typeface="Helvetica Light"/>
              </a:rPr>
              <a:t> </a:t>
            </a:r>
            <a:r>
              <a:rPr lang="pt-BR" sz="1600" dirty="0">
                <a:latin typeface="Helvetica Light"/>
              </a:rPr>
              <a:t>= (5,000 kg)(9.8 N/kg) </a:t>
            </a:r>
            <a:endParaRPr lang="pt-BR" sz="1600" dirty="0" smtClean="0">
              <a:latin typeface="Helvetica Light"/>
            </a:endParaRPr>
          </a:p>
          <a:p>
            <a:pPr algn="ctr">
              <a:spcAft>
                <a:spcPts val="600"/>
              </a:spcAft>
            </a:pPr>
            <a:r>
              <a:rPr lang="pt-BR" sz="1600" dirty="0" smtClean="0">
                <a:latin typeface="Helvetica Light"/>
              </a:rPr>
              <a:t>= </a:t>
            </a:r>
            <a:r>
              <a:rPr lang="pt-BR" sz="1600" b="1" dirty="0">
                <a:latin typeface="Helvetica Light"/>
              </a:rPr>
              <a:t>49,000 </a:t>
            </a:r>
            <a:r>
              <a:rPr lang="pt-BR" sz="1600" b="1" dirty="0" smtClean="0">
                <a:latin typeface="Helvetica Light"/>
              </a:rPr>
              <a:t>N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02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904"/>
            <a:ext cx="8229600" cy="5947259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martian</a:t>
            </a:r>
            <a:r>
              <a:rPr lang="en-US" dirty="0" smtClean="0"/>
              <a:t> on mars has a mass of 226 kg.  The force of gravity on mars is 3.7 m/s2.  What is the weight of the </a:t>
            </a:r>
            <a:r>
              <a:rPr lang="en-US" dirty="0" err="1" smtClean="0"/>
              <a:t>martian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51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557896"/>
          </a:xfrm>
        </p:spPr>
        <p:txBody>
          <a:bodyPr lIns="0" tIns="0" rIns="0" bIns="0">
            <a:normAutofit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How are force and motion related?</a:t>
            </a:r>
          </a:p>
          <a:p>
            <a:r>
              <a:rPr lang="en-US" sz="2000" dirty="0">
                <a:latin typeface="Helvetica Light"/>
              </a:rPr>
              <a:t>How is the net force on an object determined</a:t>
            </a:r>
            <a:r>
              <a:rPr lang="en-US" sz="2000" dirty="0" smtClean="0">
                <a:latin typeface="Helvetica Light"/>
              </a:rPr>
              <a:t>?</a:t>
            </a:r>
          </a:p>
          <a:p>
            <a:r>
              <a:rPr lang="en-US" sz="2000" dirty="0">
                <a:latin typeface="Helvetica Light"/>
              </a:rPr>
              <a:t>Why is there friction between objects?</a:t>
            </a:r>
          </a:p>
          <a:p>
            <a:r>
              <a:rPr lang="en-US" sz="2000" dirty="0" smtClean="0">
                <a:latin typeface="Helvetica Light"/>
              </a:rPr>
              <a:t>What </a:t>
            </a:r>
            <a:r>
              <a:rPr lang="en-US" sz="2000" dirty="0">
                <a:latin typeface="Helvetica Light"/>
              </a:rPr>
              <a:t>is the difference between mass and weight?</a:t>
            </a:r>
            <a:endParaRPr lang="en-US" sz="2000" dirty="0">
              <a:latin typeface="Helvetica Light"/>
              <a:cs typeface="Helvetica Light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4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492565"/>
            <a:ext cx="273553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force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net </a:t>
            </a:r>
            <a:r>
              <a:rPr lang="en-US" sz="2000" dirty="0" smtClean="0">
                <a:latin typeface="Helvetica Light"/>
              </a:rPr>
              <a:t>force</a:t>
            </a:r>
            <a:endParaRPr lang="en-US" sz="2000" dirty="0">
              <a:latin typeface="Helvetica Ligh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84739" y="4496236"/>
            <a:ext cx="273553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field</a:t>
            </a:r>
            <a:endParaRPr lang="en-US" sz="2000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weight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0973" y="4492564"/>
            <a:ext cx="273553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friction</a:t>
            </a:r>
            <a:endParaRPr lang="en-US" sz="2000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gravity</a:t>
            </a:r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097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2000" dirty="0">
                <a:latin typeface="Helvetica Light"/>
              </a:rPr>
              <a:t>mass</a:t>
            </a:r>
            <a:endParaRPr lang="en-US" sz="2000" dirty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2000" dirty="0">
                <a:latin typeface="Helvetica Light"/>
              </a:rPr>
              <a:t>force</a:t>
            </a:r>
          </a:p>
          <a:p>
            <a:r>
              <a:rPr lang="en-US" sz="2000" dirty="0">
                <a:latin typeface="Helvetica Light"/>
              </a:rPr>
              <a:t>net force</a:t>
            </a:r>
          </a:p>
          <a:p>
            <a:r>
              <a:rPr lang="en-US" sz="2000" dirty="0">
                <a:latin typeface="Helvetica Light"/>
              </a:rPr>
              <a:t>friction</a:t>
            </a:r>
          </a:p>
          <a:p>
            <a:r>
              <a:rPr lang="en-US" sz="2000" dirty="0">
                <a:latin typeface="Helvetica Light"/>
              </a:rPr>
              <a:t>gravity</a:t>
            </a:r>
          </a:p>
          <a:p>
            <a:r>
              <a:rPr lang="en-US" sz="2000" dirty="0" smtClean="0">
                <a:latin typeface="Helvetica Light"/>
              </a:rPr>
              <a:t>field</a:t>
            </a:r>
          </a:p>
          <a:p>
            <a:r>
              <a:rPr lang="en-US" sz="2000" dirty="0">
                <a:latin typeface="Helvetica Light"/>
              </a:rPr>
              <a:t>weight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1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What is force?</a:t>
            </a: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A </a:t>
            </a:r>
            <a:r>
              <a:rPr lang="en-US" sz="1800" b="1" dirty="0" smtClean="0">
                <a:latin typeface="Helvetica Light"/>
              </a:rPr>
              <a:t>force</a:t>
            </a:r>
            <a:r>
              <a:rPr lang="en-US" sz="1800" dirty="0" smtClean="0">
                <a:latin typeface="Helvetica Light"/>
              </a:rPr>
              <a:t> is a push or pull.</a:t>
            </a:r>
          </a:p>
          <a:p>
            <a:r>
              <a:rPr lang="en-US" sz="1800" dirty="0" smtClean="0">
                <a:latin typeface="Helvetica Light"/>
                <a:cs typeface="Helvetica Light"/>
              </a:rPr>
              <a:t>Sometimes it is obvious that a force has been applied (changing motion).</a:t>
            </a:r>
          </a:p>
          <a:p>
            <a:r>
              <a:rPr lang="en-US" sz="1800" dirty="0" smtClean="0">
                <a:latin typeface="Helvetica Light"/>
                <a:cs typeface="Helvetica Light"/>
              </a:rPr>
              <a:t>Sometimes it is not as noticeable, such as the force that the floor exerts on your feet.</a:t>
            </a:r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8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Changing Motion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A force can cause the motion of an object to change.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If you have played billiards, you know that you can force a ball at rest to roll into a pocket by striking it with another ball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r>
              <a:rPr lang="en-US" sz="1800" dirty="0">
                <a:latin typeface="Helvetica Light"/>
              </a:rPr>
              <a:t>The force of the moving ball causes the ball at rest to move in the direction of the force. </a:t>
            </a: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14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Net Force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Suppose two </a:t>
            </a:r>
            <a:r>
              <a:rPr lang="en-US" sz="1800" dirty="0">
                <a:latin typeface="Helvetica Light"/>
              </a:rPr>
              <a:t>students </a:t>
            </a:r>
            <a:r>
              <a:rPr lang="en-US" sz="1800" dirty="0" smtClean="0">
                <a:latin typeface="Helvetica Light"/>
              </a:rPr>
              <a:t>standing side-by-side push on a box with the same force in </a:t>
            </a:r>
            <a:r>
              <a:rPr lang="en-US" sz="1800" dirty="0">
                <a:latin typeface="Helvetica Light"/>
              </a:rPr>
              <a:t>the same </a:t>
            </a:r>
            <a:r>
              <a:rPr lang="en-US" sz="1800" dirty="0" smtClean="0">
                <a:latin typeface="Helvetica Light"/>
              </a:rPr>
              <a:t>direction.</a:t>
            </a:r>
            <a:endParaRPr lang="en-US" sz="1800" dirty="0">
              <a:latin typeface="Helvetica Light"/>
            </a:endParaRPr>
          </a:p>
          <a:p>
            <a:r>
              <a:rPr lang="en-US" sz="1800" dirty="0">
                <a:latin typeface="Helvetica Light"/>
                <a:cs typeface="Helvetica Light"/>
              </a:rPr>
              <a:t>These forces are </a:t>
            </a:r>
            <a:r>
              <a:rPr lang="en-US" sz="1800" dirty="0" smtClean="0">
                <a:latin typeface="Helvetica Light"/>
                <a:cs typeface="Helvetica Light"/>
              </a:rPr>
              <a:t>unbalanced. </a:t>
            </a:r>
          </a:p>
          <a:p>
            <a:r>
              <a:rPr lang="en-US" sz="1800" dirty="0">
                <a:latin typeface="Helvetica Light"/>
                <a:cs typeface="Helvetica Light"/>
              </a:rPr>
              <a:t>The net force that acts on this box is found by adding the two forces together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r>
              <a:rPr lang="en-US" sz="1800" dirty="0" smtClean="0">
                <a:latin typeface="Helvetica Light"/>
                <a:cs typeface="Helvetica Light"/>
              </a:rPr>
              <a:t>The box will move.</a:t>
            </a:r>
          </a:p>
          <a:p>
            <a:pPr marL="0" indent="0"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2200" b="1" dirty="0" smtClean="0">
              <a:latin typeface="Helvetica"/>
              <a:cs typeface="Helvetica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2200" b="1" dirty="0" smtClean="0">
              <a:latin typeface="Helvetica"/>
              <a:cs typeface="Helvetica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1399"/>
            <a:ext cx="53406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75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Net Force </a:t>
            </a: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Suppose two students are standing on opposite sides of a box and push on it with the same force.</a:t>
            </a:r>
          </a:p>
          <a:p>
            <a:r>
              <a:rPr lang="en-US" sz="1800" dirty="0">
                <a:latin typeface="Helvetica Light"/>
              </a:rPr>
              <a:t>Forces on an object that are equal in size and opposite in direction are called balanced forces. </a:t>
            </a:r>
          </a:p>
          <a:p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net force on the box is zero because the two forces cancel each other.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 smtClean="0">
                <a:latin typeface="Helvetica Light"/>
              </a:rPr>
              <a:t>The box will not move.</a:t>
            </a: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Describe the net force when two students stand on opposite sides of the box and push on it with unequal forces. Are the forces balanced or unbalanced? </a:t>
            </a: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3697768"/>
            <a:ext cx="5276850" cy="114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999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Friction</a:t>
            </a:r>
          </a:p>
          <a:p>
            <a:r>
              <a:rPr lang="en-US" sz="1800" dirty="0">
                <a:latin typeface="Helvetica Light"/>
              </a:rPr>
              <a:t>Suppose you give a skateboard a push with your hand. </a:t>
            </a:r>
          </a:p>
          <a:p>
            <a:r>
              <a:rPr lang="en-US" sz="1800" dirty="0">
                <a:latin typeface="Helvetica Light"/>
              </a:rPr>
              <a:t>Does the skateboard keep moving with constant speed after it leaves your hand? </a:t>
            </a: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18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Friction</a:t>
            </a:r>
          </a:p>
          <a:p>
            <a:pPr marL="0" indent="0">
              <a:buNone/>
            </a:pPr>
            <a:r>
              <a:rPr lang="en-US" sz="1800" b="1" dirty="0">
                <a:latin typeface="Helvetica Light"/>
              </a:rPr>
              <a:t>Friction</a:t>
            </a:r>
            <a:r>
              <a:rPr lang="en-US" sz="1800" dirty="0">
                <a:latin typeface="Helvetica Light"/>
              </a:rPr>
              <a:t> is the force that opposes the sliding motion of two surfaces that are touching each other.</a:t>
            </a:r>
          </a:p>
          <a:p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force that slows the skateboard and brings it to a stop is friction.</a:t>
            </a:r>
          </a:p>
          <a:p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amount of friction between two surfaces depends on two </a:t>
            </a:r>
            <a:r>
              <a:rPr lang="en-US" sz="1800" dirty="0" smtClean="0">
                <a:latin typeface="Helvetica Light"/>
              </a:rPr>
              <a:t>factors—the </a:t>
            </a:r>
            <a:r>
              <a:rPr lang="en-US" sz="1800" dirty="0">
                <a:latin typeface="Helvetica Light"/>
              </a:rPr>
              <a:t>kinds of surfaces and the force pressing the surfaces together. </a:t>
            </a: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64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494209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What is gravity?</a:t>
            </a:r>
          </a:p>
          <a:p>
            <a:pPr marL="0" indent="0">
              <a:buNone/>
            </a:pPr>
            <a:r>
              <a:rPr lang="en-US" sz="1800" b="1" dirty="0" smtClean="0">
                <a:latin typeface="Helvetica Light"/>
              </a:rPr>
              <a:t>Gravity</a:t>
            </a:r>
            <a:r>
              <a:rPr lang="en-US" sz="1800" dirty="0" smtClean="0">
                <a:latin typeface="Helvetica Light"/>
              </a:rPr>
              <a:t> is an attractive force between any two objects that depends on the masses of the objects and the distance between them.</a:t>
            </a: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1800" dirty="0">
              <a:solidFill>
                <a:srgbClr val="FF0000"/>
              </a:solidFill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8"/>
          <a:stretch>
            <a:fillRect/>
          </a:stretch>
        </p:blipFill>
        <p:spPr bwMode="auto">
          <a:xfrm>
            <a:off x="1295400" y="2728913"/>
            <a:ext cx="2667000" cy="205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8" b="2910"/>
          <a:stretch>
            <a:fillRect/>
          </a:stretch>
        </p:blipFill>
        <p:spPr bwMode="auto">
          <a:xfrm>
            <a:off x="5008559" y="2787649"/>
            <a:ext cx="2854325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1100" y="4878943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 Light"/>
              </a:rPr>
              <a:t>If the mass of either of the objects increases, the gravitational force between them increases.</a:t>
            </a:r>
            <a:endParaRPr lang="en-US" sz="1400" dirty="0">
              <a:latin typeface="Helvetica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3025" y="4878943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 Light"/>
              </a:rPr>
              <a:t>If the objects are closer together, the gravitational force between them increases.</a:t>
            </a:r>
            <a:endParaRPr lang="en-US" sz="14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0069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4150</TotalTime>
  <Words>1011</Words>
  <Application>Microsoft Office PowerPoint</Application>
  <PresentationFormat>On-screen Show (4:3)</PresentationFormat>
  <Paragraphs>182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Sarah Hinds</cp:lastModifiedBy>
  <cp:revision>122</cp:revision>
  <cp:lastPrinted>2013-07-12T17:01:47Z</cp:lastPrinted>
  <dcterms:created xsi:type="dcterms:W3CDTF">2013-07-09T14:24:31Z</dcterms:created>
  <dcterms:modified xsi:type="dcterms:W3CDTF">2016-02-16T15:14:26Z</dcterms:modified>
</cp:coreProperties>
</file>