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03" r:id="rId3"/>
    <p:sldId id="326" r:id="rId4"/>
    <p:sldId id="327" r:id="rId5"/>
    <p:sldId id="335" r:id="rId6"/>
    <p:sldId id="328" r:id="rId7"/>
    <p:sldId id="337" r:id="rId8"/>
    <p:sldId id="329" r:id="rId9"/>
    <p:sldId id="356" r:id="rId10"/>
    <p:sldId id="357" r:id="rId11"/>
    <p:sldId id="330" r:id="rId12"/>
    <p:sldId id="340" r:id="rId13"/>
    <p:sldId id="344" r:id="rId14"/>
    <p:sldId id="342" r:id="rId15"/>
    <p:sldId id="345" r:id="rId16"/>
    <p:sldId id="358" r:id="rId17"/>
    <p:sldId id="346" r:id="rId18"/>
    <p:sldId id="348" r:id="rId19"/>
    <p:sldId id="349" r:id="rId20"/>
    <p:sldId id="350" r:id="rId21"/>
    <p:sldId id="351" r:id="rId22"/>
    <p:sldId id="347" r:id="rId23"/>
    <p:sldId id="305" r:id="rId2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KvCezk9DJf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e1lzB36aHD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E43-CfukE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pr78Db9qqe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does Newton’s first law explain what happens in a car crash?</a:t>
            </a:r>
          </a:p>
          <a:p>
            <a:r>
              <a:rPr lang="en-US" sz="2000" dirty="0">
                <a:latin typeface="Helvetica Light"/>
              </a:rPr>
              <a:t>How does Newton’s second law explain the effects of air resistance?</a:t>
            </a:r>
          </a:p>
          <a:p>
            <a:r>
              <a:rPr lang="en-US" sz="2000" dirty="0">
                <a:latin typeface="Helvetica Light"/>
              </a:rPr>
              <a:t>When is momentum conserved?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Terminal Velocity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Finally, the upward air resistance force becomes large enough to balance the downward force of gravity. This means the net force on the object is zero.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Then the acceleration of the object is also zero, and the object falls with a constant speed called the terminal velocity. 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74010"/>
            <a:ext cx="7633335" cy="28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Weightlessness and Free Fall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You’ve probably seen pictures of astronauts and equipment floating inside </a:t>
            </a:r>
            <a:r>
              <a:rPr lang="en-US" sz="1800" dirty="0" smtClean="0">
                <a:latin typeface="Helvetica Light"/>
              </a:rPr>
              <a:t>the International Space Station. </a:t>
            </a:r>
            <a:endParaRPr lang="en-US" sz="1800" dirty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They are said to be experiencing the sensation of weightlessness.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</a:rPr>
              <a:t>According </a:t>
            </a:r>
            <a:r>
              <a:rPr lang="en-US" sz="1800" dirty="0">
                <a:latin typeface="Helvetica Light"/>
              </a:rPr>
              <a:t>to the law of universal gravitation, at 400-km altitude the force of Earth’s gravity is about 90 percent as strong as it is at Earth’s surface.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/>
              </a:rPr>
              <a:t>So an astronaut with a mass of 80 kg still would weigh about 700 N in orbit, compared with a weight of about 780 N at Earth’s surface.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</a:rPr>
              <a:t>The astronaut is not weightless.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060076" cy="919229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Weightlessness</a:t>
            </a: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So </a:t>
            </a:r>
            <a:r>
              <a:rPr lang="en-US" sz="1800" dirty="0">
                <a:latin typeface="Helvetica Light"/>
              </a:rPr>
              <a:t>what does it mean to say that something is </a:t>
            </a:r>
            <a:r>
              <a:rPr lang="en-US" sz="1800" dirty="0" smtClean="0">
                <a:latin typeface="Helvetica Light"/>
              </a:rPr>
              <a:t>weightless?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65" y="2206547"/>
            <a:ext cx="3849501" cy="42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256" y="2147299"/>
            <a:ext cx="36473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When</a:t>
            </a:r>
            <a:r>
              <a:rPr lang="en-US" dirty="0"/>
              <a:t> </a:t>
            </a:r>
            <a:r>
              <a:rPr lang="en-US" dirty="0">
                <a:latin typeface="Helvetica Light"/>
              </a:rPr>
              <a:t>you stand on a scale you are at rest and the net force on you is zero.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 scale supports you and balances your weight by exerting an upward force. </a:t>
            </a:r>
            <a:endParaRPr lang="en-US" dirty="0" smtClean="0">
              <a:latin typeface="Helvetica Ligh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 dial on the scale shows the upward force exerted by the scale, which is your weight</a:t>
            </a:r>
            <a:r>
              <a:rPr lang="en-US" dirty="0" smtClean="0">
                <a:latin typeface="Helvetica Light"/>
              </a:rPr>
              <a:t>.</a:t>
            </a:r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38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2359976"/>
            <a:ext cx="3149028" cy="360196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If </a:t>
            </a:r>
            <a:r>
              <a:rPr lang="en-US" sz="1800" dirty="0">
                <a:latin typeface="Helvetica Light"/>
              </a:rPr>
              <a:t>you and the scale were in free fall, then you no longer would push down on the scale at </a:t>
            </a:r>
            <a:r>
              <a:rPr lang="en-US" sz="1800" dirty="0" smtClean="0">
                <a:latin typeface="Helvetica Light"/>
              </a:rPr>
              <a:t>all and the scale would not push up on you.</a:t>
            </a:r>
            <a:endParaRPr lang="en-US" sz="1800" dirty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scale dial would say you have zero weight, even though the force of gravity on you hasn’t changed. </a:t>
            </a:r>
          </a:p>
          <a:p>
            <a:pPr marL="0" indent="0">
              <a:spcAft>
                <a:spcPts val="10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61" y="2148165"/>
            <a:ext cx="4751163" cy="43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25328"/>
            <a:ext cx="8060076" cy="1140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Weightlessness</a:t>
            </a:r>
          </a:p>
          <a:p>
            <a:r>
              <a:rPr lang="en-US" sz="1900" dirty="0" smtClean="0">
                <a:latin typeface="Helvetica Light"/>
              </a:rPr>
              <a:t>Now </a:t>
            </a:r>
            <a:r>
              <a:rPr lang="en-US" sz="1900" dirty="0">
                <a:latin typeface="Helvetica Light"/>
              </a:rPr>
              <a:t>suppose you stand on the scale in an elevator that is </a:t>
            </a:r>
            <a:r>
              <a:rPr lang="en-US" sz="1900" dirty="0" smtClean="0">
                <a:latin typeface="Helvetica Light"/>
              </a:rPr>
              <a:t>falling and the only force on you, the scale, and the elevator is gravity.</a:t>
            </a:r>
            <a:endParaRPr lang="en-US" sz="1900" dirty="0">
              <a:latin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87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Floating in Space</a:t>
            </a:r>
          </a:p>
          <a:p>
            <a:r>
              <a:rPr lang="en-US" sz="1800" dirty="0">
                <a:latin typeface="Helvetica Light"/>
              </a:rPr>
              <a:t>A </a:t>
            </a:r>
            <a:r>
              <a:rPr lang="en-US" sz="1800" dirty="0" smtClean="0">
                <a:latin typeface="Helvetica Light"/>
              </a:rPr>
              <a:t>spacecraft in </a:t>
            </a:r>
            <a:r>
              <a:rPr lang="en-US" sz="1800" dirty="0">
                <a:latin typeface="Helvetica Light"/>
              </a:rPr>
              <a:t>orbit is in free fall, but it is falling around Earth, rather than straight downward. </a:t>
            </a:r>
          </a:p>
          <a:p>
            <a:r>
              <a:rPr lang="en-US" sz="1800" dirty="0">
                <a:latin typeface="Helvetica Light"/>
              </a:rPr>
              <a:t>Everything in the orbiting </a:t>
            </a:r>
            <a:r>
              <a:rPr lang="en-US" sz="1800" dirty="0" smtClean="0">
                <a:latin typeface="Helvetica Light"/>
              </a:rPr>
              <a:t>spacecraft </a:t>
            </a:r>
            <a:r>
              <a:rPr lang="en-US" sz="1800" dirty="0">
                <a:latin typeface="Helvetica Light"/>
              </a:rPr>
              <a:t>is falling around Earth at the same rate, in the same way you and the scale were falling in the elevator. </a:t>
            </a:r>
          </a:p>
          <a:p>
            <a:r>
              <a:rPr lang="en-US" sz="1800" dirty="0">
                <a:latin typeface="Helvetica Light"/>
              </a:rPr>
              <a:t>Objects in the spacecraft seem to be floating because they are all falling with the same acceleration. 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3586480" cy="4472832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Centripetal </a:t>
            </a:r>
            <a:r>
              <a:rPr lang="en-US" sz="2200" b="1" dirty="0">
                <a:latin typeface="Helvetica"/>
                <a:cs typeface="Helvetica"/>
              </a:rPr>
              <a:t>Forces  </a:t>
            </a:r>
            <a:r>
              <a:rPr lang="en-US" sz="2200" b="1" dirty="0">
                <a:latin typeface="Helvetica"/>
                <a:cs typeface="Helvetica"/>
                <a:hlinkClick r:id="rId2"/>
              </a:rPr>
              <a:t>https://</a:t>
            </a:r>
            <a:r>
              <a:rPr lang="en-US" sz="2200" b="1" dirty="0" smtClean="0">
                <a:latin typeface="Helvetica"/>
                <a:cs typeface="Helvetica"/>
                <a:hlinkClick r:id="rId2"/>
              </a:rPr>
              <a:t>www.youtube.com/watch?v=KvCezk9DJfk</a:t>
            </a:r>
            <a:r>
              <a:rPr lang="en-US" sz="2200" b="1" dirty="0" smtClean="0">
                <a:latin typeface="Helvetica"/>
                <a:cs typeface="Helvetica"/>
              </a:rPr>
              <a:t> </a:t>
            </a:r>
            <a:endParaRPr lang="en-US" sz="2200" b="1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The net force exerted toward the center of a curved path is called a </a:t>
            </a:r>
            <a:r>
              <a:rPr lang="en-US" sz="1800" b="1" dirty="0">
                <a:latin typeface="Helvetica Light"/>
              </a:rPr>
              <a:t>centripetal force.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Anything </a:t>
            </a:r>
            <a:r>
              <a:rPr lang="en-US" sz="1800" dirty="0">
                <a:latin typeface="Helvetica Light"/>
              </a:rPr>
              <a:t>that moves in a circle is doing so because a centripetal force is accelerating it toward the center. 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64" y="1320800"/>
            <a:ext cx="4832604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Centripetal Force and Traction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When </a:t>
            </a:r>
            <a:r>
              <a:rPr lang="en-US" sz="1800" dirty="0">
                <a:latin typeface="Helvetica Light"/>
              </a:rPr>
              <a:t>a car rounds a curve on a highway, a centripetal force must be acting on the car to keep it moving in a curved path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centripetal force is the frictional force, or the traction, between the tires and the road surface. </a:t>
            </a:r>
            <a:endParaRPr lang="en-US" sz="1800" dirty="0" smtClean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94" y="3096279"/>
            <a:ext cx="6434772" cy="29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Centripetal Force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Imagine whirling an object tied to a string above your head</a:t>
            </a:r>
            <a:r>
              <a:rPr lang="en-US" sz="1800" dirty="0" smtClean="0">
                <a:latin typeface="Helvetica Light"/>
              </a:rPr>
              <a:t>. The </a:t>
            </a:r>
            <a:r>
              <a:rPr lang="en-US" sz="1800" dirty="0">
                <a:latin typeface="Helvetica Light"/>
              </a:rPr>
              <a:t>string exerts a centripetal force on the object that keeps it moving in a circular </a:t>
            </a:r>
            <a:r>
              <a:rPr lang="en-US" sz="1800" dirty="0" smtClean="0">
                <a:latin typeface="Helvetica Light"/>
              </a:rPr>
              <a:t>path.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Helvetica Light"/>
              </a:rPr>
              <a:t>In </a:t>
            </a:r>
            <a:r>
              <a:rPr lang="en-US" sz="1800" dirty="0">
                <a:latin typeface="Helvetica Light"/>
              </a:rPr>
              <a:t>the same way, Earth’s gravity exerts a centripetal force on the Moon that keeps it moving in a nearly circular orbit.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00" y="3085494"/>
            <a:ext cx="6070887" cy="31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Force and Changing Momentum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Recall that acceleration is the difference between the initial and final velocity, divided by the </a:t>
            </a:r>
            <a:r>
              <a:rPr lang="en-US" sz="1800" dirty="0" smtClean="0">
                <a:latin typeface="Helvetica Light"/>
              </a:rPr>
              <a:t>time. Also</a:t>
            </a:r>
            <a:r>
              <a:rPr lang="en-US" sz="1800" dirty="0">
                <a:latin typeface="Helvetica Light"/>
              </a:rPr>
              <a:t>, from Newton’s second law, the net force on an object equals its mass times its acceleration.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By </a:t>
            </a:r>
            <a:r>
              <a:rPr lang="en-US" sz="1800" dirty="0">
                <a:latin typeface="Helvetica Light"/>
              </a:rPr>
              <a:t>combining these two relationships, Newton’s second law can be written in this way: 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  <a:cs typeface="Helvetica Light"/>
            </a:endParaRPr>
          </a:p>
          <a:p>
            <a:r>
              <a:rPr lang="en-US" sz="1800" dirty="0" smtClean="0">
                <a:latin typeface="Helvetica Light"/>
                <a:cs typeface="Helvetica Light"/>
              </a:rPr>
              <a:t>In </a:t>
            </a:r>
            <a:r>
              <a:rPr lang="en-US" sz="1800" dirty="0">
                <a:latin typeface="Helvetica Light"/>
                <a:cs typeface="Helvetica Light"/>
              </a:rPr>
              <a:t>this equation </a:t>
            </a:r>
            <a:r>
              <a:rPr lang="en-US" sz="1800" i="1" dirty="0" err="1">
                <a:latin typeface="Helvetica Light"/>
                <a:cs typeface="Helvetica Light"/>
              </a:rPr>
              <a:t>mv</a:t>
            </a:r>
            <a:r>
              <a:rPr lang="en-US" sz="1800" i="1" baseline="-25000" dirty="0" err="1">
                <a:latin typeface="Helvetica Light"/>
                <a:cs typeface="Helvetica Light"/>
              </a:rPr>
              <a:t>f</a:t>
            </a:r>
            <a:r>
              <a:rPr lang="en-US" sz="1800" dirty="0">
                <a:latin typeface="Helvetica Light"/>
                <a:cs typeface="Helvetica Light"/>
              </a:rPr>
              <a:t> is the final momentum and </a:t>
            </a:r>
            <a:r>
              <a:rPr lang="en-US" sz="1800" i="1" dirty="0">
                <a:latin typeface="Helvetica Light"/>
                <a:cs typeface="Helvetica Light"/>
              </a:rPr>
              <a:t>mv</a:t>
            </a:r>
            <a:r>
              <a:rPr lang="en-US" sz="1800" i="1" baseline="-25000" dirty="0">
                <a:latin typeface="Helvetica Light"/>
                <a:cs typeface="Helvetica Light"/>
              </a:rPr>
              <a:t>i</a:t>
            </a:r>
            <a:r>
              <a:rPr lang="en-US" sz="1800" dirty="0">
                <a:latin typeface="Helvetica Light"/>
                <a:cs typeface="Helvetica Light"/>
              </a:rPr>
              <a:t> is the initial momentum.</a:t>
            </a: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5" y="3201818"/>
            <a:ext cx="6825742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Law of Conservation of Momentum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  <a:cs typeface="Helvetica Light"/>
              </a:rPr>
              <a:t>The </a:t>
            </a:r>
            <a:r>
              <a:rPr lang="en-US" sz="1800" b="1" dirty="0">
                <a:latin typeface="Helvetica Light"/>
                <a:cs typeface="Helvetica Light"/>
              </a:rPr>
              <a:t>law of conservation of momentum </a:t>
            </a:r>
            <a:r>
              <a:rPr lang="en-US" sz="1800" dirty="0">
                <a:latin typeface="Helvetica Light"/>
                <a:cs typeface="Helvetica Light"/>
              </a:rPr>
              <a:t>states that if </a:t>
            </a:r>
            <a:r>
              <a:rPr lang="en-US" sz="1800" dirty="0" smtClean="0">
                <a:latin typeface="Helvetica Light"/>
                <a:cs typeface="Helvetica Light"/>
              </a:rPr>
              <a:t>no external forces act on a group of objects, </a:t>
            </a:r>
            <a:r>
              <a:rPr lang="en-US" sz="1800" dirty="0">
                <a:latin typeface="Helvetica Light"/>
                <a:cs typeface="Helvetica Light"/>
              </a:rPr>
              <a:t>their total momentum doesn’t change. </a:t>
            </a:r>
            <a:r>
              <a:rPr lang="en-US" sz="1800" dirty="0" smtClean="0">
                <a:latin typeface="Helvetica Light"/>
                <a:cs typeface="Helvetica Light"/>
              </a:rPr>
              <a:t>That is, momentum is conserved.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The </a:t>
            </a:r>
            <a:r>
              <a:rPr lang="en-US" sz="1800" dirty="0">
                <a:latin typeface="Helvetica Light"/>
              </a:rPr>
              <a:t>momentum of an object doesn’t change unless its mass, velocity, or both change.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Momentum, however, can be transferred from one object to another.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  <a:hlinkClick r:id="rId2"/>
              </a:rPr>
              <a:t>https://</a:t>
            </a:r>
            <a:r>
              <a:rPr lang="en-US" sz="1800" dirty="0" smtClean="0">
                <a:latin typeface="Helvetica Light"/>
                <a:cs typeface="Helvetica Light"/>
                <a:hlinkClick r:id="rId2"/>
              </a:rPr>
              <a:t>www.youtube.com/watch?v=e1lzB36aHD4</a:t>
            </a:r>
            <a:r>
              <a:rPr lang="en-US" sz="1800" dirty="0" smtClean="0">
                <a:latin typeface="Helvetica Light"/>
                <a:cs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1800" dirty="0" smtClean="0">
                <a:latin typeface="Helvetica Light"/>
                <a:cs typeface="Helvetica Light"/>
              </a:rPr>
              <a:t>momentum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</a:rPr>
              <a:t>air resistance</a:t>
            </a:r>
          </a:p>
          <a:p>
            <a:r>
              <a:rPr lang="en-US" sz="1800" dirty="0">
                <a:latin typeface="Helvetica Light"/>
              </a:rPr>
              <a:t>terminal velocity</a:t>
            </a:r>
          </a:p>
          <a:p>
            <a:r>
              <a:rPr lang="en-US" sz="1800" dirty="0">
                <a:latin typeface="Helvetica Light"/>
              </a:rPr>
              <a:t>free fall</a:t>
            </a:r>
          </a:p>
          <a:p>
            <a:r>
              <a:rPr lang="en-US" sz="1800" dirty="0">
                <a:latin typeface="Helvetica Light"/>
              </a:rPr>
              <a:t>centripetal force</a:t>
            </a:r>
          </a:p>
          <a:p>
            <a:r>
              <a:rPr lang="en-US" sz="1800" dirty="0">
                <a:latin typeface="Helvetica Light"/>
              </a:rPr>
              <a:t>law of conservation of momentum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00481" cy="939778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When Objects Collide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results of a collision depend on the momentum of each object. 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82" y="2167847"/>
            <a:ext cx="3824899" cy="40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167847"/>
            <a:ext cx="354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When the first puck hits the second puck from behind, it gives the second puck momentum in the same direction.</a:t>
            </a:r>
          </a:p>
        </p:txBody>
      </p:sp>
    </p:spTree>
    <p:extLst>
      <p:ext uri="{BB962C8B-B14F-4D97-AF65-F5344CB8AC3E}">
        <p14:creationId xmlns:p14="http://schemas.microsoft.com/office/powerpoint/2010/main" val="21941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When Objects Collide</a:t>
            </a:r>
          </a:p>
          <a:p>
            <a:r>
              <a:rPr lang="en-US" sz="1800" dirty="0">
                <a:latin typeface="Helvetica Light"/>
              </a:rPr>
              <a:t>If the pucks are speeding toward each other with the same speed, the total momentum is zero.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2743200"/>
            <a:ext cx="4543425" cy="31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Rocket Propulsion</a:t>
            </a:r>
          </a:p>
          <a:p>
            <a:r>
              <a:rPr lang="en-US" sz="1800" dirty="0">
                <a:latin typeface="Helvetica Light"/>
              </a:rPr>
              <a:t>In a rocket engine, burning fuel produces hot gases.  The rocket engine exerts a force on these gases and causes them to escape out the back of the rocket.</a:t>
            </a:r>
          </a:p>
          <a:p>
            <a:r>
              <a:rPr lang="en-US" sz="1800" dirty="0">
                <a:latin typeface="Helvetica Light"/>
              </a:rPr>
              <a:t>By Newton’s third law, the gases exert a force on the rocket and push it forward. </a:t>
            </a:r>
          </a:p>
          <a:p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2855658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does Newton’s first law explain what happens in a car crash?</a:t>
            </a:r>
          </a:p>
          <a:p>
            <a:r>
              <a:rPr lang="en-US" sz="2000" dirty="0">
                <a:latin typeface="Helvetica Light"/>
              </a:rPr>
              <a:t>How does Newton’s second law explain the effects of air resistance?</a:t>
            </a:r>
          </a:p>
          <a:p>
            <a:r>
              <a:rPr lang="en-US" sz="2000" dirty="0">
                <a:latin typeface="Helvetica Light"/>
              </a:rPr>
              <a:t>When is momentum conserved?</a:t>
            </a:r>
            <a:endParaRPr lang="en-US" sz="2000" dirty="0">
              <a:latin typeface="Helvetica Light"/>
              <a:cs typeface="Helvetica Light"/>
            </a:endParaRP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10537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air resistance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terminal </a:t>
            </a:r>
            <a:r>
              <a:rPr lang="en-US" sz="2000" dirty="0" smtClean="0">
                <a:latin typeface="Helvetica Light"/>
              </a:rPr>
              <a:t>velocity</a:t>
            </a:r>
            <a:endParaRPr lang="en-US" sz="20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439" y="3806823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law </a:t>
            </a:r>
            <a:r>
              <a:rPr lang="en-US" sz="2000" dirty="0">
                <a:latin typeface="Helvetica Light"/>
              </a:rPr>
              <a:t>of conservation of momentum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3277" y="3803109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free </a:t>
            </a:r>
            <a:r>
              <a:rPr lang="en-US" sz="2000" dirty="0">
                <a:latin typeface="Helvetica Light"/>
              </a:rPr>
              <a:t>fall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centripetal </a:t>
            </a:r>
            <a:r>
              <a:rPr lang="en-US" sz="2000" dirty="0" smtClean="0">
                <a:latin typeface="Helvetica Light"/>
              </a:rPr>
              <a:t>force</a:t>
            </a: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What happens in a crash?</a:t>
            </a:r>
          </a:p>
          <a:p>
            <a:r>
              <a:rPr lang="en-US" sz="1800" dirty="0" smtClean="0">
                <a:latin typeface="Helvetica Light"/>
              </a:rPr>
              <a:t>Newton’s first law of motion can explain what happens in a car crash.</a:t>
            </a:r>
          </a:p>
          <a:p>
            <a:r>
              <a:rPr lang="en-US" sz="1800" dirty="0" smtClean="0">
                <a:latin typeface="Helvetica Light"/>
              </a:rPr>
              <a:t>When the car abruptly stops, the passengers will continue to move unless acted on by an outside force. </a:t>
            </a:r>
          </a:p>
          <a:p>
            <a:r>
              <a:rPr lang="en-US" sz="1800" dirty="0" smtClean="0">
                <a:latin typeface="Helvetica Light"/>
              </a:rPr>
              <a:t>Safety belts and air bags counteract the force of inertia to reduce injuries.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4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Newton’s Second Law and Gravitational Acceleration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When all forces except gravity acting on a falling object can be ignored, the object is said to be in </a:t>
            </a:r>
            <a:r>
              <a:rPr lang="en-US" sz="1800" b="1" dirty="0">
                <a:latin typeface="Helvetica Light"/>
              </a:rPr>
              <a:t>free fall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Close to Earth’s surface, the acceleration of a falling object in free fall is about 9.8 m/s</a:t>
            </a:r>
            <a:r>
              <a:rPr lang="en-US" sz="1800" baseline="30000" dirty="0">
                <a:latin typeface="Helvetica Light"/>
              </a:rPr>
              <a:t>2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acceleration is given the symbol </a:t>
            </a:r>
            <a:r>
              <a:rPr lang="en-US" sz="1800" i="1" dirty="0">
                <a:latin typeface="Helvetica Light"/>
              </a:rPr>
              <a:t>g</a:t>
            </a:r>
            <a:r>
              <a:rPr lang="en-US" sz="1800" dirty="0">
                <a:latin typeface="Helvetica Light"/>
              </a:rPr>
              <a:t> and is </a:t>
            </a:r>
            <a:r>
              <a:rPr lang="en-US" sz="1800" dirty="0" smtClean="0">
                <a:latin typeface="Helvetica Light"/>
              </a:rPr>
              <a:t>called acceleration due to gravity</a:t>
            </a:r>
            <a:r>
              <a:rPr lang="en-US" sz="1800" dirty="0">
                <a:latin typeface="Helvetica Ligh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If an object is in free fall near Earth’s surface, the net force on it equals the force of gravity (</a:t>
            </a:r>
            <a:r>
              <a:rPr lang="en-US" sz="1800" i="1" dirty="0" err="1">
                <a:latin typeface="Helvetica Light"/>
              </a:rPr>
              <a:t>F</a:t>
            </a:r>
            <a:r>
              <a:rPr lang="en-US" sz="1800" baseline="-25000" dirty="0" err="1">
                <a:latin typeface="Helvetica Light"/>
              </a:rPr>
              <a:t>net</a:t>
            </a:r>
            <a:r>
              <a:rPr lang="en-US" sz="1800" dirty="0">
                <a:latin typeface="Helvetica Light"/>
              </a:rPr>
              <a:t> = </a:t>
            </a:r>
            <a:r>
              <a:rPr lang="en-US" sz="1800" i="1" dirty="0" err="1">
                <a:latin typeface="Helvetica Light"/>
              </a:rPr>
              <a:t>F</a:t>
            </a:r>
            <a:r>
              <a:rPr lang="en-US" sz="1800" baseline="-25000" dirty="0" err="1">
                <a:latin typeface="Helvetica Light"/>
              </a:rPr>
              <a:t>g</a:t>
            </a:r>
            <a:r>
              <a:rPr lang="en-US" sz="1800" dirty="0">
                <a:latin typeface="Helvetica Light"/>
              </a:rPr>
              <a:t>). </a:t>
            </a:r>
          </a:p>
          <a:p>
            <a:r>
              <a:rPr lang="en-US" sz="1800" dirty="0">
                <a:latin typeface="Helvetica Light"/>
                <a:hlinkClick r:id="rId2"/>
              </a:rPr>
              <a:t>https://</a:t>
            </a:r>
            <a:r>
              <a:rPr lang="en-US" sz="1800" dirty="0" smtClean="0">
                <a:latin typeface="Helvetica Light"/>
                <a:hlinkClick r:id="rId2"/>
              </a:rPr>
              <a:t>www.youtube.com/watch?v=E43-CfukEgs</a:t>
            </a: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Earth’s Gravitational Acceleration</a:t>
            </a:r>
          </a:p>
          <a:p>
            <a:r>
              <a:rPr lang="en-US" sz="1800" dirty="0" smtClean="0">
                <a:latin typeface="Helvetica Light"/>
              </a:rPr>
              <a:t>You can use Newton’s second law to show that for an object in free fall, its acceleration due to gravity is equal to </a:t>
            </a:r>
            <a:r>
              <a:rPr lang="en-US" sz="1800" i="1" dirty="0" smtClean="0">
                <a:latin typeface="Helvetica Light"/>
              </a:rPr>
              <a:t>g</a:t>
            </a:r>
            <a:r>
              <a:rPr lang="en-US" sz="1800" dirty="0" smtClean="0">
                <a:latin typeface="Helvetica Light"/>
              </a:rPr>
              <a:t>: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654935"/>
            <a:ext cx="4907844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9"/>
            <a:ext cx="3434080" cy="257735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Air Resistance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900" dirty="0" smtClean="0">
                <a:latin typeface="Helvetica Light"/>
              </a:rPr>
              <a:t>A friction-like </a:t>
            </a:r>
            <a:r>
              <a:rPr lang="en-US" sz="1900" dirty="0">
                <a:latin typeface="Helvetica Light"/>
              </a:rPr>
              <a:t>force called</a:t>
            </a:r>
            <a:r>
              <a:rPr lang="en-US" sz="1900" b="1" dirty="0">
                <a:latin typeface="Helvetica Light"/>
              </a:rPr>
              <a:t> air resistance </a:t>
            </a:r>
            <a:r>
              <a:rPr lang="en-US" sz="1900" dirty="0">
                <a:latin typeface="Helvetica Light"/>
              </a:rPr>
              <a:t>opposes the motion of objects  that move through the air.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8" y="1088072"/>
            <a:ext cx="41052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Air Resistance</a:t>
            </a:r>
          </a:p>
          <a:p>
            <a:r>
              <a:rPr lang="en-US" sz="1800" dirty="0">
                <a:latin typeface="Helvetica Light"/>
              </a:rPr>
              <a:t>The amount of air resistance on an object depends on the speed, size, and shape of the object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Air resistance, not the object’s mass, is why feathers, leaves, and pieces of paper fall more slowly than pennies, acorns, and apples.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Terminal </a:t>
            </a:r>
            <a:r>
              <a:rPr lang="en-US" sz="2200" b="1" dirty="0">
                <a:latin typeface="Helvetica"/>
                <a:cs typeface="Helvetica"/>
              </a:rPr>
              <a:t>Velocity     </a:t>
            </a:r>
            <a:r>
              <a:rPr lang="en-US" sz="2200" b="1" dirty="0">
                <a:latin typeface="Helvetica"/>
                <a:cs typeface="Helvetica"/>
                <a:hlinkClick r:id="rId2"/>
              </a:rPr>
              <a:t>https://</a:t>
            </a:r>
            <a:r>
              <a:rPr lang="en-US" sz="2200" b="1" dirty="0" smtClean="0">
                <a:latin typeface="Helvetica"/>
                <a:cs typeface="Helvetica"/>
                <a:hlinkClick r:id="rId2"/>
              </a:rPr>
              <a:t>www.youtube.com/watch?v=pr78Db9qqeI</a:t>
            </a:r>
            <a:r>
              <a:rPr lang="en-US" sz="2200" b="1" dirty="0" smtClean="0">
                <a:latin typeface="Helvetica"/>
                <a:cs typeface="Helvetica"/>
              </a:rPr>
              <a:t> </a:t>
            </a:r>
            <a:endParaRPr lang="en-US" sz="2200" b="1" dirty="0" smtClean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</a:t>
            </a:r>
            <a:r>
              <a:rPr lang="en-US" sz="1800" b="1" dirty="0">
                <a:latin typeface="Helvetica Light"/>
              </a:rPr>
              <a:t>terminal velocity </a:t>
            </a:r>
            <a:r>
              <a:rPr lang="en-US" sz="1800" dirty="0">
                <a:latin typeface="Helvetica Light"/>
              </a:rPr>
              <a:t>is the highest speed a falling object will reach. The terminal velocity depends on the size, shape, and mass of a falling object.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As an object falls, the downward force of gravity causes the object to accelerate.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74010"/>
            <a:ext cx="7633335" cy="28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Terminal Velocity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As an object falls faster, the upward force of air resistance increases.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causes the net force on a sky diver to decrease as the sky diver falls.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74010"/>
            <a:ext cx="7633335" cy="28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1371</Words>
  <Application>Microsoft Office PowerPoint</Application>
  <PresentationFormat>On-screen Show (4:3)</PresentationFormat>
  <Paragraphs>198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Sarah Hinds</cp:lastModifiedBy>
  <cp:revision>120</cp:revision>
  <cp:lastPrinted>2013-07-12T17:01:47Z</cp:lastPrinted>
  <dcterms:created xsi:type="dcterms:W3CDTF">2013-07-09T14:24:31Z</dcterms:created>
  <dcterms:modified xsi:type="dcterms:W3CDTF">2016-02-22T15:23:26Z</dcterms:modified>
</cp:coreProperties>
</file>